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4A021C-470A-2D44-BAC6-1579623C9E56}" v="3" dt="2019-12-14T02:50:23.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4"/>
  </p:normalViewPr>
  <p:slideViewPr>
    <p:cSldViewPr snapToGrid="0" snapToObjects="1">
      <p:cViewPr varScale="1">
        <p:scale>
          <a:sx n="108" d="100"/>
          <a:sy n="108" d="100"/>
        </p:scale>
        <p:origin x="7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3979-B22B-5A4C-A8A1-5325A2F7A04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C35C089-5ADC-B041-91F9-A1A6EA13F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504F9E5-3D4E-8541-9C72-7E2B55B0764C}"/>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5" name="Footer Placeholder 4">
            <a:extLst>
              <a:ext uri="{FF2B5EF4-FFF2-40B4-BE49-F238E27FC236}">
                <a16:creationId xmlns:a16="http://schemas.microsoft.com/office/drawing/2014/main" id="{30662DED-9B98-CB4E-9202-A53966BE6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FBDE8-0B16-AF4C-B4AD-536E09A5C443}"/>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204447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D99F6-C5B9-214D-9F5E-CE95937F570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051B3B1-BAC5-814B-8038-87C3A4316CD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781A16-73D6-1145-B6DE-FAD8FBE34958}"/>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5" name="Footer Placeholder 4">
            <a:extLst>
              <a:ext uri="{FF2B5EF4-FFF2-40B4-BE49-F238E27FC236}">
                <a16:creationId xmlns:a16="http://schemas.microsoft.com/office/drawing/2014/main" id="{1188AFDB-8430-0449-B498-DA20A9DB3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DB4F0-8B46-B44B-8166-89C4CF1BAFCC}"/>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222743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E9CC9-F958-FA49-A924-66EA87DCC5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4631786-B7D9-6D48-A747-1E1AFA9C3F8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DDAC00-A9FD-0E41-AD4C-B849D4C676B7}"/>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5" name="Footer Placeholder 4">
            <a:extLst>
              <a:ext uri="{FF2B5EF4-FFF2-40B4-BE49-F238E27FC236}">
                <a16:creationId xmlns:a16="http://schemas.microsoft.com/office/drawing/2014/main" id="{8D758A59-5DB3-764D-A79D-A1ED4D44F1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36037-9656-F749-A370-2F2CFFA72B06}"/>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359235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30BFC-EFD7-CE4A-B82E-B9EB542E64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37D0D6-0736-1741-BEBA-B5FDFD3FCCD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B5863F-1C8A-5F44-848F-B0D4144DD317}"/>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5" name="Footer Placeholder 4">
            <a:extLst>
              <a:ext uri="{FF2B5EF4-FFF2-40B4-BE49-F238E27FC236}">
                <a16:creationId xmlns:a16="http://schemas.microsoft.com/office/drawing/2014/main" id="{17588D42-FA10-9F44-AF55-954E59283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8ACEE-4484-2A45-BA2B-3FD9C21AED16}"/>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193673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05FB5-F07C-F24E-94AC-2A18AAB8AE0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E3034FF-42BC-2841-A27D-58478B066B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9CB359E-F8A2-D747-9C4D-F854670AB0BE}"/>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5" name="Footer Placeholder 4">
            <a:extLst>
              <a:ext uri="{FF2B5EF4-FFF2-40B4-BE49-F238E27FC236}">
                <a16:creationId xmlns:a16="http://schemas.microsoft.com/office/drawing/2014/main" id="{0737A7DF-C06B-C247-8860-5881A36F2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B43AD-B2FD-A24A-B071-06831D92BE93}"/>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412635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6A54-D9E2-FA4A-A4CF-DF91B05CC06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D529CA-81F4-CA49-AC06-6E5974AAB05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A4B98CD-79BC-D044-AD57-E0880C601C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899535D-A514-F842-A0DA-EDAFEE72F803}"/>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6" name="Footer Placeholder 5">
            <a:extLst>
              <a:ext uri="{FF2B5EF4-FFF2-40B4-BE49-F238E27FC236}">
                <a16:creationId xmlns:a16="http://schemas.microsoft.com/office/drawing/2014/main" id="{2B5A4A40-0450-A648-B60A-E80108D68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D00B04-89CD-664A-8FF1-F13479028F69}"/>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123468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107C-0D49-4449-AE78-26248A1F30F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C1044CD-987F-0448-B311-6BFF2B0D03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C3EAA59-10ED-6949-BED4-93FCFB668F7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C021F35-2BFA-1942-ADED-416BB266B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D190B0-2C07-3D43-B04E-41035DC30B3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519E8A4-0AFD-554A-A660-262FF9135DB9}"/>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8" name="Footer Placeholder 7">
            <a:extLst>
              <a:ext uri="{FF2B5EF4-FFF2-40B4-BE49-F238E27FC236}">
                <a16:creationId xmlns:a16="http://schemas.microsoft.com/office/drawing/2014/main" id="{7EC0D2CF-3ABC-D746-B3A6-8C3EDA366F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4EDE21-5E01-344D-8E2A-C2916B87E8A5}"/>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155618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FB819-2D2C-B044-A3BA-1C301906C14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4D60052-FD93-EF48-A222-9CF97F7244E5}"/>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4" name="Footer Placeholder 3">
            <a:extLst>
              <a:ext uri="{FF2B5EF4-FFF2-40B4-BE49-F238E27FC236}">
                <a16:creationId xmlns:a16="http://schemas.microsoft.com/office/drawing/2014/main" id="{E7D42F9D-9553-4441-9E9D-1D47E5A35E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180A6D-250A-E94B-9E3E-61C41A6677DD}"/>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364712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A17505-9341-B04B-B6A1-AB288456B611}"/>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3" name="Footer Placeholder 2">
            <a:extLst>
              <a:ext uri="{FF2B5EF4-FFF2-40B4-BE49-F238E27FC236}">
                <a16:creationId xmlns:a16="http://schemas.microsoft.com/office/drawing/2014/main" id="{91D04F01-CEDE-ED4C-AA0B-982F4C54E1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1231DD-A5F9-C545-A381-359F4AF32A9D}"/>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82429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EB7B-9B81-6743-B624-56EDEEB43C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B37014B-1783-E742-AC4D-2A5B4CFAC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4131363-8931-2848-8010-B805C3B51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0414BA-003F-AC4C-AE7D-EF94EBD86916}"/>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6" name="Footer Placeholder 5">
            <a:extLst>
              <a:ext uri="{FF2B5EF4-FFF2-40B4-BE49-F238E27FC236}">
                <a16:creationId xmlns:a16="http://schemas.microsoft.com/office/drawing/2014/main" id="{E38B3EA7-0A37-7D46-AE94-202B81443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479FF5-304E-274D-A36C-F60623A8D7E2}"/>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199359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10F9-6748-6F43-AF72-3246A85138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B8934BC-84F6-0A4C-BB09-74B6FCA89F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9F43F1-A2EE-244A-9152-2C95C32F8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EE2DF3-4034-B545-BAED-317DF9DACEAE}"/>
              </a:ext>
            </a:extLst>
          </p:cNvPr>
          <p:cNvSpPr>
            <a:spLocks noGrp="1"/>
          </p:cNvSpPr>
          <p:nvPr>
            <p:ph type="dt" sz="half" idx="10"/>
          </p:nvPr>
        </p:nvSpPr>
        <p:spPr/>
        <p:txBody>
          <a:bodyPr/>
          <a:lstStyle/>
          <a:p>
            <a:fld id="{22FE010D-F159-C244-8A7B-E8ED6D44BCCC}" type="datetimeFigureOut">
              <a:rPr lang="en-US" smtClean="0"/>
              <a:t>12/14/19</a:t>
            </a:fld>
            <a:endParaRPr lang="en-US"/>
          </a:p>
        </p:txBody>
      </p:sp>
      <p:sp>
        <p:nvSpPr>
          <p:cNvPr id="6" name="Footer Placeholder 5">
            <a:extLst>
              <a:ext uri="{FF2B5EF4-FFF2-40B4-BE49-F238E27FC236}">
                <a16:creationId xmlns:a16="http://schemas.microsoft.com/office/drawing/2014/main" id="{DB324468-1C8D-A04B-9A73-BDEB6648FF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04B025-0353-7A4F-98AF-EDD625ED956F}"/>
              </a:ext>
            </a:extLst>
          </p:cNvPr>
          <p:cNvSpPr>
            <a:spLocks noGrp="1"/>
          </p:cNvSpPr>
          <p:nvPr>
            <p:ph type="sldNum" sz="quarter" idx="12"/>
          </p:nvPr>
        </p:nvSpPr>
        <p:spPr/>
        <p:txBody>
          <a:bodyPr/>
          <a:lstStyle/>
          <a:p>
            <a:fld id="{E3317739-656A-774B-ACE4-A802F4D2B4EE}" type="slidenum">
              <a:rPr lang="en-US" smtClean="0"/>
              <a:t>‹#›</a:t>
            </a:fld>
            <a:endParaRPr lang="en-US"/>
          </a:p>
        </p:txBody>
      </p:sp>
    </p:spTree>
    <p:extLst>
      <p:ext uri="{BB962C8B-B14F-4D97-AF65-F5344CB8AC3E}">
        <p14:creationId xmlns:p14="http://schemas.microsoft.com/office/powerpoint/2010/main" val="353091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A85FC3-EB08-E642-B890-D38E95E3EF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92E7939-42F0-9F46-B070-16D0D08D4A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15C8CA-6467-7042-9E69-54C07C3B65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E010D-F159-C244-8A7B-E8ED6D44BCCC}" type="datetimeFigureOut">
              <a:rPr lang="en-US" smtClean="0"/>
              <a:t>12/14/19</a:t>
            </a:fld>
            <a:endParaRPr lang="en-US"/>
          </a:p>
        </p:txBody>
      </p:sp>
      <p:sp>
        <p:nvSpPr>
          <p:cNvPr id="5" name="Footer Placeholder 4">
            <a:extLst>
              <a:ext uri="{FF2B5EF4-FFF2-40B4-BE49-F238E27FC236}">
                <a16:creationId xmlns:a16="http://schemas.microsoft.com/office/drawing/2014/main" id="{7D7C7ECF-9138-414E-92C7-9EB4B1F13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2DE850-F314-BC49-8798-62796B2F0A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17739-656A-774B-ACE4-A802F4D2B4EE}" type="slidenum">
              <a:rPr lang="en-US" smtClean="0"/>
              <a:t>‹#›</a:t>
            </a:fld>
            <a:endParaRPr lang="en-US"/>
          </a:p>
        </p:txBody>
      </p:sp>
    </p:spTree>
    <p:extLst>
      <p:ext uri="{BB962C8B-B14F-4D97-AF65-F5344CB8AC3E}">
        <p14:creationId xmlns:p14="http://schemas.microsoft.com/office/powerpoint/2010/main" val="302013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nd01.safelinks.protection.outlook.com/?url=https%3A%2F%2Fwww.thehindu.com%2Fnews%2Fnational%2Ftamil-nadu%2Ftn-govt-announces-rs10000-for-flood-victims%2Farticle7958436.ece&amp;data=01%7C01%7CSamir.Shah%40dvara.com%7Cfab5e0410e834f0fd81708d77f8d0626%7C9815c4a22c8b40d187af75e5365e197c%7C1&amp;sdata=g3NbrOxkwbUhD3ybHboW31%2B1dX26GKdrZPVfNICsgec%3D&amp;reserve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5297C-818E-4142-BC59-58ABF42F16D4}"/>
              </a:ext>
            </a:extLst>
          </p:cNvPr>
          <p:cNvSpPr>
            <a:spLocks noGrp="1"/>
          </p:cNvSpPr>
          <p:nvPr>
            <p:ph type="ctrTitle"/>
          </p:nvPr>
        </p:nvSpPr>
        <p:spPr/>
        <p:txBody>
          <a:bodyPr>
            <a:normAutofit fontScale="90000"/>
          </a:bodyPr>
          <a:lstStyle/>
          <a:p>
            <a:r>
              <a:rPr lang="en-IN" dirty="0"/>
              <a:t>Chennai 2015: A novel approach to measuring the impact of a natural disaster </a:t>
            </a:r>
            <a:br>
              <a:rPr lang="en-IN" dirty="0"/>
            </a:br>
            <a:endParaRPr lang="en-US" dirty="0"/>
          </a:p>
        </p:txBody>
      </p:sp>
      <p:sp>
        <p:nvSpPr>
          <p:cNvPr id="3" name="Subtitle 2">
            <a:extLst>
              <a:ext uri="{FF2B5EF4-FFF2-40B4-BE49-F238E27FC236}">
                <a16:creationId xmlns:a16="http://schemas.microsoft.com/office/drawing/2014/main" id="{7B181FE5-01A2-EB42-897D-385A0124E85C}"/>
              </a:ext>
            </a:extLst>
          </p:cNvPr>
          <p:cNvSpPr>
            <a:spLocks noGrp="1"/>
          </p:cNvSpPr>
          <p:nvPr>
            <p:ph type="subTitle" idx="1"/>
          </p:nvPr>
        </p:nvSpPr>
        <p:spPr/>
        <p:txBody>
          <a:bodyPr/>
          <a:lstStyle/>
          <a:p>
            <a:r>
              <a:rPr lang="en-US" dirty="0"/>
              <a:t>Samir Shah</a:t>
            </a:r>
          </a:p>
          <a:p>
            <a:r>
              <a:rPr lang="en-US" dirty="0"/>
              <a:t>14</a:t>
            </a:r>
            <a:r>
              <a:rPr lang="en-US" baseline="30000" dirty="0"/>
              <a:t>th</a:t>
            </a:r>
            <a:r>
              <a:rPr lang="en-US" dirty="0"/>
              <a:t> December 2019</a:t>
            </a:r>
          </a:p>
        </p:txBody>
      </p:sp>
    </p:spTree>
    <p:extLst>
      <p:ext uri="{BB962C8B-B14F-4D97-AF65-F5344CB8AC3E}">
        <p14:creationId xmlns:p14="http://schemas.microsoft.com/office/powerpoint/2010/main" val="386466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DEDF-382F-F245-8208-93C16F9170F4}"/>
              </a:ext>
            </a:extLst>
          </p:cNvPr>
          <p:cNvSpPr>
            <a:spLocks noGrp="1"/>
          </p:cNvSpPr>
          <p:nvPr>
            <p:ph type="title"/>
          </p:nvPr>
        </p:nvSpPr>
        <p:spPr/>
        <p:txBody>
          <a:bodyPr/>
          <a:lstStyle/>
          <a:p>
            <a:r>
              <a:rPr lang="en-US" dirty="0"/>
              <a:t>The Paper</a:t>
            </a:r>
          </a:p>
        </p:txBody>
      </p:sp>
      <p:sp>
        <p:nvSpPr>
          <p:cNvPr id="3" name="Content Placeholder 2">
            <a:extLst>
              <a:ext uri="{FF2B5EF4-FFF2-40B4-BE49-F238E27FC236}">
                <a16:creationId xmlns:a16="http://schemas.microsoft.com/office/drawing/2014/main" id="{E9C9D0FF-BD6F-F041-8DE0-FED1E4768E0B}"/>
              </a:ext>
            </a:extLst>
          </p:cNvPr>
          <p:cNvSpPr>
            <a:spLocks noGrp="1"/>
          </p:cNvSpPr>
          <p:nvPr>
            <p:ph idx="1"/>
          </p:nvPr>
        </p:nvSpPr>
        <p:spPr/>
        <p:txBody>
          <a:bodyPr/>
          <a:lstStyle/>
          <a:p>
            <a:r>
              <a:rPr lang="en-US" dirty="0"/>
              <a:t>Science to impact assessment of natural </a:t>
            </a:r>
            <a:r>
              <a:rPr lang="en-US" dirty="0" err="1"/>
              <a:t>catastrophies</a:t>
            </a:r>
            <a:r>
              <a:rPr lang="en-US" dirty="0"/>
              <a:t> is the need of the hour in order to direct the right responses</a:t>
            </a:r>
          </a:p>
          <a:p>
            <a:r>
              <a:rPr lang="en-US" dirty="0"/>
              <a:t>Authors throw light on one such event – the Chennai 2015 floods</a:t>
            </a:r>
          </a:p>
        </p:txBody>
      </p:sp>
    </p:spTree>
    <p:extLst>
      <p:ext uri="{BB962C8B-B14F-4D97-AF65-F5344CB8AC3E}">
        <p14:creationId xmlns:p14="http://schemas.microsoft.com/office/powerpoint/2010/main" val="116590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E7BC-A0CF-0444-AE19-5EBA199F89C2}"/>
              </a:ext>
            </a:extLst>
          </p:cNvPr>
          <p:cNvSpPr>
            <a:spLocks noGrp="1"/>
          </p:cNvSpPr>
          <p:nvPr>
            <p:ph type="title"/>
          </p:nvPr>
        </p:nvSpPr>
        <p:spPr/>
        <p:txBody>
          <a:bodyPr/>
          <a:lstStyle/>
          <a:p>
            <a:r>
              <a:rPr lang="en-US" dirty="0"/>
              <a:t>Conclusions from the Paper</a:t>
            </a:r>
          </a:p>
        </p:txBody>
      </p:sp>
      <p:sp>
        <p:nvSpPr>
          <p:cNvPr id="3" name="Content Placeholder 2">
            <a:extLst>
              <a:ext uri="{FF2B5EF4-FFF2-40B4-BE49-F238E27FC236}">
                <a16:creationId xmlns:a16="http://schemas.microsoft.com/office/drawing/2014/main" id="{ED230155-4264-F640-88B1-6849C5BE02D8}"/>
              </a:ext>
            </a:extLst>
          </p:cNvPr>
          <p:cNvSpPr>
            <a:spLocks noGrp="1"/>
          </p:cNvSpPr>
          <p:nvPr>
            <p:ph idx="1"/>
          </p:nvPr>
        </p:nvSpPr>
        <p:spPr/>
        <p:txBody>
          <a:bodyPr>
            <a:normAutofit fontScale="92500" lnSpcReduction="20000"/>
          </a:bodyPr>
          <a:lstStyle/>
          <a:p>
            <a:r>
              <a:rPr lang="en-US" dirty="0"/>
              <a:t>Immediately after the floods, households see increase in consumption expenditure, specifically in food, power and fuel</a:t>
            </a:r>
          </a:p>
          <a:p>
            <a:r>
              <a:rPr lang="en-US" dirty="0"/>
              <a:t>Expenditures fall after a year</a:t>
            </a:r>
          </a:p>
          <a:p>
            <a:r>
              <a:rPr lang="en-US" dirty="0"/>
              <a:t>Households seen to financing these expenditures by not saving and/or postponing asset purchases</a:t>
            </a:r>
          </a:p>
          <a:p>
            <a:r>
              <a:rPr lang="en-US" dirty="0"/>
              <a:t>The more financially vulnerable households show lesser increase in expenditure increases</a:t>
            </a:r>
          </a:p>
          <a:p>
            <a:r>
              <a:rPr lang="en-US" dirty="0"/>
              <a:t>No significant impact on income levels in households after the floods</a:t>
            </a:r>
          </a:p>
          <a:p>
            <a:endParaRPr lang="en-US" dirty="0"/>
          </a:p>
          <a:p>
            <a:endParaRPr lang="en-US" dirty="0"/>
          </a:p>
          <a:p>
            <a:pPr marL="0" indent="0">
              <a:buNone/>
            </a:pPr>
            <a:r>
              <a:rPr lang="en-US" dirty="0"/>
              <a:t>* Data derived from CMIE’s Consumer Pyramids Household Survey (CPHS)</a:t>
            </a:r>
          </a:p>
        </p:txBody>
      </p:sp>
    </p:spTree>
    <p:extLst>
      <p:ext uri="{BB962C8B-B14F-4D97-AF65-F5344CB8AC3E}">
        <p14:creationId xmlns:p14="http://schemas.microsoft.com/office/powerpoint/2010/main" val="243314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0A52-1DA2-CD45-AED8-E0B83756F580}"/>
              </a:ext>
            </a:extLst>
          </p:cNvPr>
          <p:cNvSpPr>
            <a:spLocks noGrp="1"/>
          </p:cNvSpPr>
          <p:nvPr>
            <p:ph type="title"/>
          </p:nvPr>
        </p:nvSpPr>
        <p:spPr/>
        <p:txBody>
          <a:bodyPr/>
          <a:lstStyle/>
          <a:p>
            <a:r>
              <a:rPr lang="en-US" dirty="0"/>
              <a:t>Some observations</a:t>
            </a:r>
          </a:p>
        </p:txBody>
      </p:sp>
      <p:sp>
        <p:nvSpPr>
          <p:cNvPr id="3" name="Content Placeholder 2">
            <a:extLst>
              <a:ext uri="{FF2B5EF4-FFF2-40B4-BE49-F238E27FC236}">
                <a16:creationId xmlns:a16="http://schemas.microsoft.com/office/drawing/2014/main" id="{E6FEA3A9-4ED2-B147-8860-D1C94B02FDCC}"/>
              </a:ext>
            </a:extLst>
          </p:cNvPr>
          <p:cNvSpPr>
            <a:spLocks noGrp="1"/>
          </p:cNvSpPr>
          <p:nvPr>
            <p:ph idx="1"/>
          </p:nvPr>
        </p:nvSpPr>
        <p:spPr/>
        <p:txBody>
          <a:bodyPr>
            <a:normAutofit fontScale="32500" lnSpcReduction="20000"/>
          </a:bodyPr>
          <a:lstStyle/>
          <a:p>
            <a:r>
              <a:rPr lang="en-IN" sz="4700" dirty="0"/>
              <a:t>links between increase in expenditure as a coping mechanism needs deeper assessment. The authors report significant increases in food, power and fuel and health expenses, two months after the Chennai floods. While increase in health expenditure is plausible and convincing owing to illness from water borne diseases potentially caused due to floods, why would there would be an increase in food and power &amp; fuel expenses?</a:t>
            </a:r>
          </a:p>
          <a:p>
            <a:pPr marL="0" indent="0">
              <a:buNone/>
            </a:pPr>
            <a:r>
              <a:rPr lang="en-IN" sz="4700" dirty="0"/>
              <a:t> </a:t>
            </a:r>
          </a:p>
          <a:p>
            <a:r>
              <a:rPr lang="en-IN" sz="4700" dirty="0"/>
              <a:t>Comparing the study results with </a:t>
            </a:r>
            <a:r>
              <a:rPr lang="en-IN" sz="4700" dirty="0" err="1"/>
              <a:t>Dvara’s</a:t>
            </a:r>
            <a:r>
              <a:rPr lang="en-IN" sz="4700" dirty="0"/>
              <a:t> </a:t>
            </a:r>
            <a:r>
              <a:rPr lang="en-IN" sz="4700" dirty="0" err="1"/>
              <a:t>Krishnagiri</a:t>
            </a:r>
            <a:r>
              <a:rPr lang="en-IN" sz="4700" dirty="0"/>
              <a:t> (KG) study- The KG study finds that the incidence of shocks came with significant financial costs and occasionally loss of working days. However, the financial costs were reflected in terms of increase in relevant expenses related to the shock. For example, a health shock was associated with increase in health expenses and shock related to business/livelihood was associated with expenses related to repair of assets of property. The KG study does not document increase in food or other day to day expenses post shock. </a:t>
            </a:r>
          </a:p>
          <a:p>
            <a:endParaRPr lang="en-IN" sz="4700" dirty="0"/>
          </a:p>
          <a:p>
            <a:r>
              <a:rPr lang="en-IN" sz="4700" dirty="0"/>
              <a:t>Substantial </a:t>
            </a:r>
            <a:r>
              <a:rPr lang="en-IN" sz="4700" dirty="0">
                <a:hlinkClick r:id="rId2" tooltip="Original URL:&#10;https://www.thehindu.com/news/national/tamil-nadu/tn-govt-announces-rs10000-for-flood-victims/article7958436.ece&#10;&#10;Click to follow link.">
                  <a:extLst>
                    <a:ext uri="{A12FA001-AC4F-418D-AE19-62706E023703}">
                      <ahyp:hlinkClr xmlns:ahyp="http://schemas.microsoft.com/office/drawing/2018/hyperlinkcolor" val="tx"/>
                    </a:ext>
                  </a:extLst>
                </a:hlinkClick>
              </a:rPr>
              <a:t>relief packages by the TN Government</a:t>
            </a:r>
            <a:r>
              <a:rPr lang="en-IN" sz="4700" dirty="0"/>
              <a:t> immediately after the floods, while the study mentions this point, it may worth fleshing out whether these cash transfers could have been the reason for an increase in consumption expenditure.</a:t>
            </a:r>
          </a:p>
          <a:p>
            <a:endParaRPr lang="en-IN" sz="4700" dirty="0"/>
          </a:p>
          <a:p>
            <a:r>
              <a:rPr lang="en-IN" sz="4700" dirty="0"/>
              <a:t>Lastly, the study finds no significant impact on income as a result of the floods. A disaggregated analysis by the types of occupation that the households are involved in might throw further insights on impact of floods on monthly income of households (hypothesis being that households working on daily or weekly wages had a greater impact on their income as a consequence of floods than salaried households).</a:t>
            </a:r>
          </a:p>
          <a:p>
            <a:endParaRPr lang="en-US" dirty="0"/>
          </a:p>
        </p:txBody>
      </p:sp>
    </p:spTree>
    <p:extLst>
      <p:ext uri="{BB962C8B-B14F-4D97-AF65-F5344CB8AC3E}">
        <p14:creationId xmlns:p14="http://schemas.microsoft.com/office/powerpoint/2010/main" val="1708187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EAD25-D2C5-1644-A407-6F7B08596CD4}"/>
              </a:ext>
            </a:extLst>
          </p:cNvPr>
          <p:cNvSpPr>
            <a:spLocks noGrp="1"/>
          </p:cNvSpPr>
          <p:nvPr>
            <p:ph type="title"/>
          </p:nvPr>
        </p:nvSpPr>
        <p:spPr/>
        <p:txBody>
          <a:bodyPr/>
          <a:lstStyle/>
          <a:p>
            <a:r>
              <a:rPr lang="en-US" dirty="0"/>
              <a:t>The MFI experience during Chennai floods</a:t>
            </a:r>
          </a:p>
        </p:txBody>
      </p:sp>
      <p:pic>
        <p:nvPicPr>
          <p:cNvPr id="4" name="Picture 5">
            <a:extLst>
              <a:ext uri="{FF2B5EF4-FFF2-40B4-BE49-F238E27FC236}">
                <a16:creationId xmlns:a16="http://schemas.microsoft.com/office/drawing/2014/main" id="{D971BF35-25C9-C445-B1E9-522386E46D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7100" y="2413794"/>
            <a:ext cx="5257800" cy="3175000"/>
          </a:xfrm>
          <a:prstGeom prst="rect">
            <a:avLst/>
          </a:prstGeom>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64667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50C4-9D4A-B748-8A06-48DFB0CC7EBA}"/>
              </a:ext>
            </a:extLst>
          </p:cNvPr>
          <p:cNvSpPr>
            <a:spLocks noGrp="1"/>
          </p:cNvSpPr>
          <p:nvPr>
            <p:ph type="title"/>
          </p:nvPr>
        </p:nvSpPr>
        <p:spPr/>
        <p:txBody>
          <a:bodyPr/>
          <a:lstStyle/>
          <a:p>
            <a:r>
              <a:rPr lang="en-US" dirty="0"/>
              <a:t>The MFI experience…</a:t>
            </a:r>
          </a:p>
        </p:txBody>
      </p:sp>
      <p:sp>
        <p:nvSpPr>
          <p:cNvPr id="3" name="Content Placeholder 2">
            <a:extLst>
              <a:ext uri="{FF2B5EF4-FFF2-40B4-BE49-F238E27FC236}">
                <a16:creationId xmlns:a16="http://schemas.microsoft.com/office/drawing/2014/main" id="{DD4D6078-BC1E-0041-A8D3-6942C10B950F}"/>
              </a:ext>
            </a:extLst>
          </p:cNvPr>
          <p:cNvSpPr>
            <a:spLocks noGrp="1"/>
          </p:cNvSpPr>
          <p:nvPr>
            <p:ph idx="1"/>
          </p:nvPr>
        </p:nvSpPr>
        <p:spPr/>
        <p:txBody>
          <a:bodyPr>
            <a:normAutofit lnSpcReduction="10000"/>
          </a:bodyPr>
          <a:lstStyle/>
          <a:p>
            <a:pPr marL="285750" indent="-285750" algn="just">
              <a:spcBef>
                <a:spcPts val="600"/>
              </a:spcBef>
              <a:spcAft>
                <a:spcPts val="600"/>
              </a:spcAft>
            </a:pPr>
            <a:r>
              <a:rPr lang="en-IN" sz="2600" dirty="0"/>
              <a:t>PAR 0-30 peaked in Dec-15 in these districts significantly: Tiruvallur (10.0%), Chennai (7.9%) and Kanchipuram (5.5%).</a:t>
            </a:r>
          </a:p>
          <a:p>
            <a:pPr marL="285750" indent="-285750" algn="just">
              <a:spcBef>
                <a:spcPts val="600"/>
              </a:spcBef>
              <a:spcAft>
                <a:spcPts val="600"/>
              </a:spcAft>
            </a:pPr>
            <a:r>
              <a:rPr lang="en-US" sz="2600" dirty="0"/>
              <a:t>Limited roll forward of PAR  30 or losses (PAR 90) is indicative of  subsequent collections. </a:t>
            </a:r>
          </a:p>
          <a:p>
            <a:pPr marL="285750" indent="-285750" algn="just">
              <a:spcBef>
                <a:spcPts val="600"/>
              </a:spcBef>
              <a:spcAft>
                <a:spcPts val="600"/>
              </a:spcAft>
            </a:pPr>
            <a:r>
              <a:rPr lang="en-US" sz="2600" dirty="0"/>
              <a:t>This may be attributed to the following:</a:t>
            </a:r>
          </a:p>
          <a:p>
            <a:pPr marL="742950" lvl="1" indent="-285750" algn="just">
              <a:spcBef>
                <a:spcPts val="600"/>
              </a:spcBef>
              <a:spcAft>
                <a:spcPts val="600"/>
              </a:spcAft>
            </a:pPr>
            <a:r>
              <a:rPr lang="en-US" sz="2600" dirty="0"/>
              <a:t>Resilience of the underlying borrower</a:t>
            </a:r>
          </a:p>
          <a:p>
            <a:pPr marL="742950" lvl="1" indent="-285750" algn="just">
              <a:spcBef>
                <a:spcPts val="600"/>
              </a:spcBef>
              <a:spcAft>
                <a:spcPts val="600"/>
              </a:spcAft>
            </a:pPr>
            <a:r>
              <a:rPr lang="en-US" sz="2600" dirty="0"/>
              <a:t>Accommodative collections practices  of MFIs </a:t>
            </a:r>
          </a:p>
          <a:p>
            <a:pPr marL="285750" indent="-285750" algn="just">
              <a:spcBef>
                <a:spcPts val="600"/>
              </a:spcBef>
              <a:spcAft>
                <a:spcPts val="600"/>
              </a:spcAft>
            </a:pPr>
            <a:r>
              <a:rPr lang="en-US" sz="2600" dirty="0"/>
              <a:t>General observation is that MFI customers are one repayment behind for the first 3-6 months and then come back on track after 6 months after such events</a:t>
            </a:r>
          </a:p>
          <a:p>
            <a:endParaRPr lang="en-US" dirty="0"/>
          </a:p>
        </p:txBody>
      </p:sp>
    </p:spTree>
    <p:extLst>
      <p:ext uri="{BB962C8B-B14F-4D97-AF65-F5344CB8AC3E}">
        <p14:creationId xmlns:p14="http://schemas.microsoft.com/office/powerpoint/2010/main" val="1954517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6E817-CF8A-934E-87DA-7772F41B1A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19B0D2-D0D6-9745-8A28-149639A8169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p:txBody>
      </p:sp>
    </p:spTree>
    <p:extLst>
      <p:ext uri="{BB962C8B-B14F-4D97-AF65-F5344CB8AC3E}">
        <p14:creationId xmlns:p14="http://schemas.microsoft.com/office/powerpoint/2010/main" val="4239527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516</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Chennai 2015: A novel approach to measuring the impact of a natural disaster  </vt:lpstr>
      <vt:lpstr>The Paper</vt:lpstr>
      <vt:lpstr>Conclusions from the Paper</vt:lpstr>
      <vt:lpstr>Some observations</vt:lpstr>
      <vt:lpstr>The MFI experience during Chennai floods</vt:lpstr>
      <vt:lpstr>The MFI experience…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Chennai 2015: A novel approach to measuring the impact of a natural disaster  </dc:title>
  <dc:creator>Samir Shah | Executive Vice-Chair | Dvara Trust</dc:creator>
  <cp:lastModifiedBy>Samir Shah | Executive Vice-Chair | Dvara Trust</cp:lastModifiedBy>
  <cp:revision>2</cp:revision>
  <dcterms:created xsi:type="dcterms:W3CDTF">2019-12-14T02:21:31Z</dcterms:created>
  <dcterms:modified xsi:type="dcterms:W3CDTF">2019-12-14T02:50:47Z</dcterms:modified>
</cp:coreProperties>
</file>