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3166-6790-CC47-A021-630A087BA793}" type="datetimeFigureOut">
              <a:rPr lang="en-US" smtClean="0"/>
              <a:t>17/12/2016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C042-4184-C94E-BD33-E16FFCDB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3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3166-6790-CC47-A021-630A087BA793}" type="datetimeFigureOut">
              <a:rPr lang="en-US" smtClean="0"/>
              <a:t>17/12/2016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C042-4184-C94E-BD33-E16FFCDB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3166-6790-CC47-A021-630A087BA793}" type="datetimeFigureOut">
              <a:rPr lang="en-US" smtClean="0"/>
              <a:t>17/12/2016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C042-4184-C94E-BD33-E16FFCDB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5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3166-6790-CC47-A021-630A087BA793}" type="datetimeFigureOut">
              <a:rPr lang="en-US" smtClean="0"/>
              <a:t>17/12/2016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C042-4184-C94E-BD33-E16FFCDB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1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3166-6790-CC47-A021-630A087BA793}" type="datetimeFigureOut">
              <a:rPr lang="en-US" smtClean="0"/>
              <a:t>17/12/2016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C042-4184-C94E-BD33-E16FFCDB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4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3166-6790-CC47-A021-630A087BA793}" type="datetimeFigureOut">
              <a:rPr lang="en-US" smtClean="0"/>
              <a:t>17/12/2016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C042-4184-C94E-BD33-E16FFCDB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1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3166-6790-CC47-A021-630A087BA793}" type="datetimeFigureOut">
              <a:rPr lang="en-US" smtClean="0"/>
              <a:t>17/12/2016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C042-4184-C94E-BD33-E16FFCDB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99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3166-6790-CC47-A021-630A087BA793}" type="datetimeFigureOut">
              <a:rPr lang="en-US" smtClean="0"/>
              <a:t>17/12/2016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C042-4184-C94E-BD33-E16FFCDB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3166-6790-CC47-A021-630A087BA793}" type="datetimeFigureOut">
              <a:rPr lang="en-US" smtClean="0"/>
              <a:t>17/12/2016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C042-4184-C94E-BD33-E16FFCDB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0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3166-6790-CC47-A021-630A087BA793}" type="datetimeFigureOut">
              <a:rPr lang="en-US" smtClean="0"/>
              <a:t>17/12/2016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C042-4184-C94E-BD33-E16FFCDB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0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3166-6790-CC47-A021-630A087BA793}" type="datetimeFigureOut">
              <a:rPr lang="en-US" smtClean="0"/>
              <a:t>17/12/2016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C042-4184-C94E-BD33-E16FFCDB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8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A3166-6790-CC47-A021-630A087BA793}" type="datetimeFigureOut">
              <a:rPr lang="en-US" smtClean="0"/>
              <a:t>17/12/2016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C042-4184-C94E-BD33-E16FFCDB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9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Stock Market Participation in the Aftermath of an Accounting Scandal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Renuka</a:t>
            </a:r>
            <a:r>
              <a:rPr lang="en-US" dirty="0" smtClean="0"/>
              <a:t> Sane</a:t>
            </a:r>
          </a:p>
          <a:p>
            <a:r>
              <a:rPr lang="en-US" dirty="0" smtClean="0"/>
              <a:t>Discussant: </a:t>
            </a:r>
            <a:r>
              <a:rPr lang="en-US" dirty="0" err="1" smtClean="0"/>
              <a:t>Vijaya</a:t>
            </a:r>
            <a:r>
              <a:rPr lang="en-US" dirty="0" smtClean="0"/>
              <a:t> B </a:t>
            </a:r>
            <a:r>
              <a:rPr lang="en-US" dirty="0" err="1" smtClean="0"/>
              <a:t>Marisetty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95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Investor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Asymmetric weights:</a:t>
            </a:r>
          </a:p>
          <a:p>
            <a:r>
              <a:rPr lang="en-US" dirty="0" smtClean="0"/>
              <a:t>Negative </a:t>
            </a:r>
            <a:r>
              <a:rPr lang="en-US" dirty="0" err="1" smtClean="0"/>
              <a:t>Vs</a:t>
            </a:r>
            <a:r>
              <a:rPr lang="en-US" dirty="0" smtClean="0"/>
              <a:t> Positive</a:t>
            </a:r>
          </a:p>
          <a:p>
            <a:r>
              <a:rPr lang="en-US" dirty="0" smtClean="0"/>
              <a:t>Direct (Personal) exposure Vs. Indirect exposure.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72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main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Such behavioral bias is short lived. Investors eventually become rational after some overreaction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29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story is verified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announcement of Satyam accounting scandal, investors who have direct exposure to Satyam stock sell initially and buy back within one month (compared to a control group of investors).</a:t>
            </a:r>
          </a:p>
          <a:p>
            <a:r>
              <a:rPr lang="en-US" dirty="0" smtClean="0"/>
              <a:t>Hence, behavioral bias is short lived… after all investors are rational!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83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4522"/>
          </a:xfrm>
        </p:spPr>
        <p:txBody>
          <a:bodyPr/>
          <a:lstStyle/>
          <a:p>
            <a:r>
              <a:rPr lang="en-US" dirty="0" smtClean="0"/>
              <a:t>What’s wrong with the conclusion?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2007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 was holding Satyam (purchased at </a:t>
            </a:r>
            <a:r>
              <a:rPr lang="en-US" dirty="0" err="1" smtClean="0"/>
              <a:t>Rs</a:t>
            </a:r>
            <a:r>
              <a:rPr lang="en-US" dirty="0" smtClean="0"/>
              <a:t>. 315) (Treatment group)</a:t>
            </a:r>
          </a:p>
          <a:p>
            <a:r>
              <a:rPr lang="en-US" dirty="0" smtClean="0"/>
              <a:t>My wife, who has similar size portfolio as mine, didn’t have any exposure on Satyam. (control group) </a:t>
            </a:r>
          </a:p>
          <a:p>
            <a:r>
              <a:rPr lang="en-US" dirty="0" smtClean="0"/>
              <a:t>Once the scandal broke, I BOUGHT more Satyam, in an attempt to reduce my overall loss, and mainly due to PANIC and over weighing my personal exposure.</a:t>
            </a:r>
          </a:p>
          <a:p>
            <a:r>
              <a:rPr lang="en-US" dirty="0" smtClean="0"/>
              <a:t>I also influenced my wife to BUY more Satyam! He too BOUGHT!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9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9373"/>
          </a:xfrm>
        </p:spPr>
        <p:txBody>
          <a:bodyPr/>
          <a:lstStyle/>
          <a:p>
            <a:r>
              <a:rPr lang="en-US" dirty="0" smtClean="0"/>
              <a:t>In summary..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082"/>
            <a:ext cx="8229600" cy="4768081"/>
          </a:xfrm>
        </p:spPr>
        <p:txBody>
          <a:bodyPr/>
          <a:lstStyle/>
          <a:p>
            <a:r>
              <a:rPr lang="en-US" dirty="0" smtClean="0"/>
              <a:t>Selling alone doesn’t represent panic.. Buying can also represent the same! </a:t>
            </a:r>
          </a:p>
          <a:p>
            <a:r>
              <a:rPr lang="en-US" dirty="0" smtClean="0"/>
              <a:t>Some minor comments:</a:t>
            </a:r>
          </a:p>
          <a:p>
            <a:r>
              <a:rPr lang="en-US" dirty="0" smtClean="0"/>
              <a:t>What happened in futures market?</a:t>
            </a:r>
          </a:p>
          <a:p>
            <a:r>
              <a:rPr lang="en-US" dirty="0" smtClean="0"/>
              <a:t>Why institutional investors not considers?</a:t>
            </a:r>
          </a:p>
          <a:p>
            <a:r>
              <a:rPr lang="en-US" dirty="0" smtClean="0"/>
              <a:t>It is good idea to report portfolio standard deviations than beta as they are individual portfolios.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30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246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Stock Market Participation in the Aftermath of an Accounting Scandal</vt:lpstr>
      <vt:lpstr>Investor behavior</vt:lpstr>
      <vt:lpstr>What is the main story</vt:lpstr>
      <vt:lpstr>How the story is verified</vt:lpstr>
      <vt:lpstr>What’s wrong with the conclusion?</vt:lpstr>
      <vt:lpstr>In summary..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 Market Participation in the Aftermath of an Accounting Scandal</dc:title>
  <dc:creator>RMIT University</dc:creator>
  <cp:lastModifiedBy>RMIT University</cp:lastModifiedBy>
  <cp:revision>2</cp:revision>
  <dcterms:created xsi:type="dcterms:W3CDTF">2016-12-17T02:30:55Z</dcterms:created>
  <dcterms:modified xsi:type="dcterms:W3CDTF">2016-12-17T02:46:57Z</dcterms:modified>
</cp:coreProperties>
</file>