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8" r:id="rId1"/>
  </p:sldMasterIdLst>
  <p:notesMasterIdLst>
    <p:notesMasterId r:id="rId16"/>
  </p:notesMasterIdLst>
  <p:handoutMasterIdLst>
    <p:handoutMasterId r:id="rId17"/>
  </p:handoutMasterIdLst>
  <p:sldIdLst>
    <p:sldId id="259" r:id="rId2"/>
    <p:sldId id="260" r:id="rId3"/>
    <p:sldId id="261" r:id="rId4"/>
    <p:sldId id="277" r:id="rId5"/>
    <p:sldId id="297" r:id="rId6"/>
    <p:sldId id="291" r:id="rId7"/>
    <p:sldId id="292" r:id="rId8"/>
    <p:sldId id="278" r:id="rId9"/>
    <p:sldId id="294" r:id="rId10"/>
    <p:sldId id="293" r:id="rId11"/>
    <p:sldId id="279" r:id="rId12"/>
    <p:sldId id="295" r:id="rId13"/>
    <p:sldId id="296" r:id="rId14"/>
    <p:sldId id="286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CC66"/>
    <a:srgbClr val="3366CC"/>
    <a:srgbClr val="FFCC33"/>
    <a:srgbClr val="99CC33"/>
    <a:srgbClr val="FFCC66"/>
    <a:srgbClr val="CC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6" autoAdjust="0"/>
    <p:restoredTop sz="94660" autoAdjust="0"/>
  </p:normalViewPr>
  <p:slideViewPr>
    <p:cSldViewPr snapToGrid="0" snapToObjects="1">
      <p:cViewPr>
        <p:scale>
          <a:sx n="139" d="100"/>
          <a:sy n="139" d="100"/>
        </p:scale>
        <p:origin x="-80" y="-2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2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FD5003-9A26-5641-96B0-FF58632B00A8}" type="doc">
      <dgm:prSet loTypeId="urn:microsoft.com/office/officeart/2008/layout/VerticalCurvedList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CC4366-81C4-C84A-98FF-1AC9D9B2D29F}">
      <dgm:prSet phldrT="[Text]" custT="1"/>
      <dgm:spPr>
        <a:solidFill>
          <a:srgbClr val="BFBFBF"/>
        </a:solidFill>
      </dgm:spPr>
      <dgm:t>
        <a:bodyPr/>
        <a:lstStyle/>
        <a:p>
          <a:r>
            <a:rPr lang="en-US" sz="2200" dirty="0" smtClean="0">
              <a:solidFill>
                <a:srgbClr val="000000"/>
              </a:solidFill>
              <a:latin typeface="Times New Roman"/>
              <a:cs typeface="Times New Roman"/>
            </a:rPr>
            <a:t>Bundling contracts</a:t>
          </a:r>
          <a:endParaRPr lang="en-US" sz="2200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AF0CA18C-4C0D-794E-99FB-73BB830DA453}" type="parTrans" cxnId="{CCF5BBAA-B445-2C48-9E98-5DD6631B8A7B}">
      <dgm:prSet/>
      <dgm:spPr/>
      <dgm:t>
        <a:bodyPr/>
        <a:lstStyle/>
        <a:p>
          <a:endParaRPr lang="en-US"/>
        </a:p>
      </dgm:t>
    </dgm:pt>
    <dgm:pt modelId="{99A61436-0F30-2B4C-BB02-F16B45CD3888}" type="sibTrans" cxnId="{CCF5BBAA-B445-2C48-9E98-5DD6631B8A7B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2E8A403-E0CA-C54E-B47D-957779982BA4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200" dirty="0" smtClean="0">
              <a:solidFill>
                <a:srgbClr val="000000"/>
              </a:solidFill>
              <a:latin typeface="Times New Roman"/>
              <a:cs typeface="Times New Roman"/>
            </a:rPr>
            <a:t>Privately temporary ownership of assets</a:t>
          </a:r>
          <a:endParaRPr lang="en-US" sz="2200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330DEA40-D3A9-2943-91B8-A7CD894B7456}" type="parTrans" cxnId="{6AA5D1DB-6787-F249-950E-9D9A7D8733E6}">
      <dgm:prSet/>
      <dgm:spPr/>
      <dgm:t>
        <a:bodyPr/>
        <a:lstStyle/>
        <a:p>
          <a:endParaRPr lang="en-US"/>
        </a:p>
      </dgm:t>
    </dgm:pt>
    <dgm:pt modelId="{27A9C7CF-CB95-4F4F-ABD2-6E70B1E3D3EC}" type="sibTrans" cxnId="{6AA5D1DB-6787-F249-950E-9D9A7D8733E6}">
      <dgm:prSet/>
      <dgm:spPr/>
      <dgm:t>
        <a:bodyPr/>
        <a:lstStyle/>
        <a:p>
          <a:endParaRPr lang="en-US"/>
        </a:p>
      </dgm:t>
    </dgm:pt>
    <dgm:pt modelId="{EA19811A-D763-1C46-90E7-4B8F6FC73CF5}">
      <dgm:prSet phldrT="[Text]" custT="1"/>
      <dgm:spPr>
        <a:solidFill>
          <a:srgbClr val="BFBFBF"/>
        </a:solidFill>
      </dgm:spPr>
      <dgm:t>
        <a:bodyPr/>
        <a:lstStyle/>
        <a:p>
          <a:r>
            <a:rPr lang="en-US" sz="2200" dirty="0" smtClean="0">
              <a:solidFill>
                <a:srgbClr val="000000"/>
              </a:solidFill>
              <a:latin typeface="Times New Roman"/>
              <a:cs typeface="Times New Roman"/>
            </a:rPr>
            <a:t>Inter-temporal risk sharing</a:t>
          </a:r>
          <a:endParaRPr lang="en-US" sz="2200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25173C0E-9897-DF4C-BA98-5C7D3233BA58}" type="parTrans" cxnId="{9A4B040E-04A4-484B-AA3D-B585F4791A99}">
      <dgm:prSet/>
      <dgm:spPr/>
      <dgm:t>
        <a:bodyPr/>
        <a:lstStyle/>
        <a:p>
          <a:endParaRPr lang="en-US"/>
        </a:p>
      </dgm:t>
    </dgm:pt>
    <dgm:pt modelId="{A002F8D6-0CB8-6B4B-96B0-03EE786F9B4E}" type="sibTrans" cxnId="{9A4B040E-04A4-484B-AA3D-B585F4791A99}">
      <dgm:prSet/>
      <dgm:spPr/>
      <dgm:t>
        <a:bodyPr/>
        <a:lstStyle/>
        <a:p>
          <a:endParaRPr lang="en-US"/>
        </a:p>
      </dgm:t>
    </dgm:pt>
    <dgm:pt modelId="{B6AB0A2A-A13C-7F4E-8B8D-84A09DE46A53}">
      <dgm:prSet custT="1"/>
      <dgm:spPr>
        <a:solidFill>
          <a:srgbClr val="BFBFBF"/>
        </a:solidFill>
      </dgm:spPr>
      <dgm:t>
        <a:bodyPr/>
        <a:lstStyle/>
        <a:p>
          <a:r>
            <a:rPr lang="en-US" sz="2200" dirty="0" smtClean="0">
              <a:solidFill>
                <a:srgbClr val="000000"/>
              </a:solidFill>
              <a:latin typeface="Times New Roman"/>
              <a:cs typeface="Times New Roman"/>
            </a:rPr>
            <a:t>Project finance</a:t>
          </a:r>
          <a:endParaRPr lang="en-US" sz="2200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C8050104-565E-2746-991B-A2868A4BDDF3}" type="parTrans" cxnId="{02238267-53CB-1647-95A6-6F75AD1C1936}">
      <dgm:prSet/>
      <dgm:spPr/>
      <dgm:t>
        <a:bodyPr/>
        <a:lstStyle/>
        <a:p>
          <a:endParaRPr lang="en-US"/>
        </a:p>
      </dgm:t>
    </dgm:pt>
    <dgm:pt modelId="{233C5520-EE35-4442-A52D-8118D5983654}" type="sibTrans" cxnId="{02238267-53CB-1647-95A6-6F75AD1C1936}">
      <dgm:prSet/>
      <dgm:spPr/>
      <dgm:t>
        <a:bodyPr/>
        <a:lstStyle/>
        <a:p>
          <a:endParaRPr lang="en-US"/>
        </a:p>
      </dgm:t>
    </dgm:pt>
    <dgm:pt modelId="{EC57D0E3-2763-E346-865D-372F5ABA1F58}" type="pres">
      <dgm:prSet presAssocID="{52FD5003-9A26-5641-96B0-FF58632B00A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E2157F8-F242-8048-BDD9-96299715ACDB}" type="pres">
      <dgm:prSet presAssocID="{52FD5003-9A26-5641-96B0-FF58632B00A8}" presName="Name1" presStyleCnt="0"/>
      <dgm:spPr/>
      <dgm:t>
        <a:bodyPr/>
        <a:lstStyle/>
        <a:p>
          <a:endParaRPr lang="en-US"/>
        </a:p>
      </dgm:t>
    </dgm:pt>
    <dgm:pt modelId="{B9EE9A8D-4658-5B40-B1B9-AB8AAD566A21}" type="pres">
      <dgm:prSet presAssocID="{52FD5003-9A26-5641-96B0-FF58632B00A8}" presName="cycle" presStyleCnt="0"/>
      <dgm:spPr/>
      <dgm:t>
        <a:bodyPr/>
        <a:lstStyle/>
        <a:p>
          <a:endParaRPr lang="en-US"/>
        </a:p>
      </dgm:t>
    </dgm:pt>
    <dgm:pt modelId="{67C4AF38-6526-7E4D-BB31-3A41F000B599}" type="pres">
      <dgm:prSet presAssocID="{52FD5003-9A26-5641-96B0-FF58632B00A8}" presName="srcNode" presStyleLbl="node1" presStyleIdx="0" presStyleCnt="4"/>
      <dgm:spPr/>
      <dgm:t>
        <a:bodyPr/>
        <a:lstStyle/>
        <a:p>
          <a:endParaRPr lang="en-US"/>
        </a:p>
      </dgm:t>
    </dgm:pt>
    <dgm:pt modelId="{FF01E802-8EDA-BE4F-9424-41C8F7DD8315}" type="pres">
      <dgm:prSet presAssocID="{52FD5003-9A26-5641-96B0-FF58632B00A8}" presName="conn" presStyleLbl="parChTrans1D2" presStyleIdx="0" presStyleCnt="1"/>
      <dgm:spPr/>
      <dgm:t>
        <a:bodyPr/>
        <a:lstStyle/>
        <a:p>
          <a:endParaRPr lang="en-US"/>
        </a:p>
      </dgm:t>
    </dgm:pt>
    <dgm:pt modelId="{E99867B1-6484-9043-83FE-744B9FC6DF91}" type="pres">
      <dgm:prSet presAssocID="{52FD5003-9A26-5641-96B0-FF58632B00A8}" presName="extraNode" presStyleLbl="node1" presStyleIdx="0" presStyleCnt="4"/>
      <dgm:spPr/>
      <dgm:t>
        <a:bodyPr/>
        <a:lstStyle/>
        <a:p>
          <a:endParaRPr lang="en-US"/>
        </a:p>
      </dgm:t>
    </dgm:pt>
    <dgm:pt modelId="{368551F3-9AB9-574D-9E7C-6026FD493443}" type="pres">
      <dgm:prSet presAssocID="{52FD5003-9A26-5641-96B0-FF58632B00A8}" presName="dstNode" presStyleLbl="node1" presStyleIdx="0" presStyleCnt="4"/>
      <dgm:spPr/>
      <dgm:t>
        <a:bodyPr/>
        <a:lstStyle/>
        <a:p>
          <a:endParaRPr lang="en-US"/>
        </a:p>
      </dgm:t>
    </dgm:pt>
    <dgm:pt modelId="{8422CE20-1011-2B4C-9191-C4CF8FF0B3EB}" type="pres">
      <dgm:prSet presAssocID="{67CC4366-81C4-C84A-98FF-1AC9D9B2D29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4AD29-D3F7-4C40-B9A3-1FC9E5D62C83}" type="pres">
      <dgm:prSet presAssocID="{67CC4366-81C4-C84A-98FF-1AC9D9B2D29F}" presName="accent_1" presStyleCnt="0"/>
      <dgm:spPr/>
      <dgm:t>
        <a:bodyPr/>
        <a:lstStyle/>
        <a:p>
          <a:endParaRPr lang="en-US"/>
        </a:p>
      </dgm:t>
    </dgm:pt>
    <dgm:pt modelId="{B57E434F-924C-F74C-8966-E28CE9A76561}" type="pres">
      <dgm:prSet presAssocID="{67CC4366-81C4-C84A-98FF-1AC9D9B2D29F}" presName="accentRepeatNode" presStyleLbl="solidFgAcc1" presStyleIdx="0" presStyleCnt="4"/>
      <dgm:spPr>
        <a:solidFill>
          <a:schemeClr val="bg2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FE2F785-8A1C-194C-A04E-A48E73FE6D81}" type="pres">
      <dgm:prSet presAssocID="{52E8A403-E0CA-C54E-B47D-957779982BA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B9669-B659-3149-A7FB-6423A430A329}" type="pres">
      <dgm:prSet presAssocID="{52E8A403-E0CA-C54E-B47D-957779982BA4}" presName="accent_2" presStyleCnt="0"/>
      <dgm:spPr/>
      <dgm:t>
        <a:bodyPr/>
        <a:lstStyle/>
        <a:p>
          <a:endParaRPr lang="en-US"/>
        </a:p>
      </dgm:t>
    </dgm:pt>
    <dgm:pt modelId="{94959F1B-A139-D54A-B133-BC5AAFEA1F1B}" type="pres">
      <dgm:prSet presAssocID="{52E8A403-E0CA-C54E-B47D-957779982BA4}" presName="accentRepeatNode" presStyleLbl="solidFgAcc1" presStyleIdx="1" presStyleCnt="4"/>
      <dgm:spPr>
        <a:solidFill>
          <a:srgbClr val="FFFFFF"/>
        </a:solidFill>
        <a:ln>
          <a:solidFill>
            <a:srgbClr val="000000"/>
          </a:solidFill>
        </a:ln>
      </dgm:spPr>
      <dgm:t>
        <a:bodyPr/>
        <a:lstStyle/>
        <a:p>
          <a:endParaRPr lang="en-US"/>
        </a:p>
      </dgm:t>
    </dgm:pt>
    <dgm:pt modelId="{7F9B758A-A1FE-B742-9AC3-B71D75BC139D}" type="pres">
      <dgm:prSet presAssocID="{EA19811A-D763-1C46-90E7-4B8F6FC73CF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24950-5D60-954E-BE94-B349214BA25B}" type="pres">
      <dgm:prSet presAssocID="{EA19811A-D763-1C46-90E7-4B8F6FC73CF5}" presName="accent_3" presStyleCnt="0"/>
      <dgm:spPr/>
      <dgm:t>
        <a:bodyPr/>
        <a:lstStyle/>
        <a:p>
          <a:endParaRPr lang="en-US"/>
        </a:p>
      </dgm:t>
    </dgm:pt>
    <dgm:pt modelId="{84FE3E7C-D9EF-DC4E-8C64-C186690EDE73}" type="pres">
      <dgm:prSet presAssocID="{EA19811A-D763-1C46-90E7-4B8F6FC73CF5}" presName="accentRepeatNode" presStyleLbl="solidFgAcc1" presStyleIdx="2" presStyleCnt="4"/>
      <dgm:spPr>
        <a:solidFill>
          <a:srgbClr val="FFFFFF"/>
        </a:solidFill>
        <a:ln>
          <a:solidFill>
            <a:srgbClr val="000000"/>
          </a:solidFill>
        </a:ln>
      </dgm:spPr>
      <dgm:t>
        <a:bodyPr/>
        <a:lstStyle/>
        <a:p>
          <a:endParaRPr lang="en-US"/>
        </a:p>
      </dgm:t>
    </dgm:pt>
    <dgm:pt modelId="{D6353E17-0C17-CD4A-BE21-A6E06A60DFA5}" type="pres">
      <dgm:prSet presAssocID="{B6AB0A2A-A13C-7F4E-8B8D-84A09DE46A5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08C855-C1C6-C94E-9B4D-142AD1017E3E}" type="pres">
      <dgm:prSet presAssocID="{B6AB0A2A-A13C-7F4E-8B8D-84A09DE46A53}" presName="accent_4" presStyleCnt="0"/>
      <dgm:spPr/>
      <dgm:t>
        <a:bodyPr/>
        <a:lstStyle/>
        <a:p>
          <a:endParaRPr lang="en-US"/>
        </a:p>
      </dgm:t>
    </dgm:pt>
    <dgm:pt modelId="{DB7E909D-AB2E-3340-895E-CB5D0D7F89BC}" type="pres">
      <dgm:prSet presAssocID="{B6AB0A2A-A13C-7F4E-8B8D-84A09DE46A53}" presName="accentRepeatNode" presStyleLbl="solidFgAcc1" presStyleIdx="3" presStyleCnt="4"/>
      <dgm:spPr>
        <a:solidFill>
          <a:srgbClr val="FFFFFF"/>
        </a:solidFill>
        <a:ln>
          <a:solidFill>
            <a:srgbClr val="000000"/>
          </a:solidFill>
        </a:ln>
      </dgm:spPr>
      <dgm:t>
        <a:bodyPr/>
        <a:lstStyle/>
        <a:p>
          <a:endParaRPr lang="en-US"/>
        </a:p>
      </dgm:t>
    </dgm:pt>
  </dgm:ptLst>
  <dgm:cxnLst>
    <dgm:cxn modelId="{553F2CB4-3460-3C4B-B103-439932A43A72}" type="presOf" srcId="{B6AB0A2A-A13C-7F4E-8B8D-84A09DE46A53}" destId="{D6353E17-0C17-CD4A-BE21-A6E06A60DFA5}" srcOrd="0" destOrd="0" presId="urn:microsoft.com/office/officeart/2008/layout/VerticalCurvedList"/>
    <dgm:cxn modelId="{38657DB0-A11B-7D48-B14D-0F99430843CB}" type="presOf" srcId="{99A61436-0F30-2B4C-BB02-F16B45CD3888}" destId="{FF01E802-8EDA-BE4F-9424-41C8F7DD8315}" srcOrd="0" destOrd="0" presId="urn:microsoft.com/office/officeart/2008/layout/VerticalCurvedList"/>
    <dgm:cxn modelId="{CABBC80E-D43D-0C4E-BA44-FAE585ACA112}" type="presOf" srcId="{EA19811A-D763-1C46-90E7-4B8F6FC73CF5}" destId="{7F9B758A-A1FE-B742-9AC3-B71D75BC139D}" srcOrd="0" destOrd="0" presId="urn:microsoft.com/office/officeart/2008/layout/VerticalCurvedList"/>
    <dgm:cxn modelId="{D8142E69-68AD-834C-AE59-81A729763D56}" type="presOf" srcId="{52E8A403-E0CA-C54E-B47D-957779982BA4}" destId="{1FE2F785-8A1C-194C-A04E-A48E73FE6D81}" srcOrd="0" destOrd="0" presId="urn:microsoft.com/office/officeart/2008/layout/VerticalCurvedList"/>
    <dgm:cxn modelId="{6AA5D1DB-6787-F249-950E-9D9A7D8733E6}" srcId="{52FD5003-9A26-5641-96B0-FF58632B00A8}" destId="{52E8A403-E0CA-C54E-B47D-957779982BA4}" srcOrd="1" destOrd="0" parTransId="{330DEA40-D3A9-2943-91B8-A7CD894B7456}" sibTransId="{27A9C7CF-CB95-4F4F-ABD2-6E70B1E3D3EC}"/>
    <dgm:cxn modelId="{02238267-53CB-1647-95A6-6F75AD1C1936}" srcId="{52FD5003-9A26-5641-96B0-FF58632B00A8}" destId="{B6AB0A2A-A13C-7F4E-8B8D-84A09DE46A53}" srcOrd="3" destOrd="0" parTransId="{C8050104-565E-2746-991B-A2868A4BDDF3}" sibTransId="{233C5520-EE35-4442-A52D-8118D5983654}"/>
    <dgm:cxn modelId="{CCF5BBAA-B445-2C48-9E98-5DD6631B8A7B}" srcId="{52FD5003-9A26-5641-96B0-FF58632B00A8}" destId="{67CC4366-81C4-C84A-98FF-1AC9D9B2D29F}" srcOrd="0" destOrd="0" parTransId="{AF0CA18C-4C0D-794E-99FB-73BB830DA453}" sibTransId="{99A61436-0F30-2B4C-BB02-F16B45CD3888}"/>
    <dgm:cxn modelId="{7A3C59EC-E87C-F947-B5D5-5D090DA8BA6E}" type="presOf" srcId="{52FD5003-9A26-5641-96B0-FF58632B00A8}" destId="{EC57D0E3-2763-E346-865D-372F5ABA1F58}" srcOrd="0" destOrd="0" presId="urn:microsoft.com/office/officeart/2008/layout/VerticalCurvedList"/>
    <dgm:cxn modelId="{9A4B040E-04A4-484B-AA3D-B585F4791A99}" srcId="{52FD5003-9A26-5641-96B0-FF58632B00A8}" destId="{EA19811A-D763-1C46-90E7-4B8F6FC73CF5}" srcOrd="2" destOrd="0" parTransId="{25173C0E-9897-DF4C-BA98-5C7D3233BA58}" sibTransId="{A002F8D6-0CB8-6B4B-96B0-03EE786F9B4E}"/>
    <dgm:cxn modelId="{B4F65A3D-EEEE-174E-AA65-A6B792B105A2}" type="presOf" srcId="{67CC4366-81C4-C84A-98FF-1AC9D9B2D29F}" destId="{8422CE20-1011-2B4C-9191-C4CF8FF0B3EB}" srcOrd="0" destOrd="0" presId="urn:microsoft.com/office/officeart/2008/layout/VerticalCurvedList"/>
    <dgm:cxn modelId="{68F0D21C-95BC-0F41-8F7B-5F31B1C88496}" type="presParOf" srcId="{EC57D0E3-2763-E346-865D-372F5ABA1F58}" destId="{BE2157F8-F242-8048-BDD9-96299715ACDB}" srcOrd="0" destOrd="0" presId="urn:microsoft.com/office/officeart/2008/layout/VerticalCurvedList"/>
    <dgm:cxn modelId="{A4CC6EA5-D6A7-174B-8B72-78A47FFFFAFC}" type="presParOf" srcId="{BE2157F8-F242-8048-BDD9-96299715ACDB}" destId="{B9EE9A8D-4658-5B40-B1B9-AB8AAD566A21}" srcOrd="0" destOrd="0" presId="urn:microsoft.com/office/officeart/2008/layout/VerticalCurvedList"/>
    <dgm:cxn modelId="{DD6DD36D-A0AF-914E-A8A7-908C6F089CB9}" type="presParOf" srcId="{B9EE9A8D-4658-5B40-B1B9-AB8AAD566A21}" destId="{67C4AF38-6526-7E4D-BB31-3A41F000B599}" srcOrd="0" destOrd="0" presId="urn:microsoft.com/office/officeart/2008/layout/VerticalCurvedList"/>
    <dgm:cxn modelId="{C21FF8D5-E015-C84C-A195-27268E46E572}" type="presParOf" srcId="{B9EE9A8D-4658-5B40-B1B9-AB8AAD566A21}" destId="{FF01E802-8EDA-BE4F-9424-41C8F7DD8315}" srcOrd="1" destOrd="0" presId="urn:microsoft.com/office/officeart/2008/layout/VerticalCurvedList"/>
    <dgm:cxn modelId="{7B9B1090-9A14-B14D-8D9A-0EB0491C354B}" type="presParOf" srcId="{B9EE9A8D-4658-5B40-B1B9-AB8AAD566A21}" destId="{E99867B1-6484-9043-83FE-744B9FC6DF91}" srcOrd="2" destOrd="0" presId="urn:microsoft.com/office/officeart/2008/layout/VerticalCurvedList"/>
    <dgm:cxn modelId="{665F1E69-A0FF-0245-A328-ADF269406E86}" type="presParOf" srcId="{B9EE9A8D-4658-5B40-B1B9-AB8AAD566A21}" destId="{368551F3-9AB9-574D-9E7C-6026FD493443}" srcOrd="3" destOrd="0" presId="urn:microsoft.com/office/officeart/2008/layout/VerticalCurvedList"/>
    <dgm:cxn modelId="{3070793E-29C7-3E43-AD62-ACFF061EAFBC}" type="presParOf" srcId="{BE2157F8-F242-8048-BDD9-96299715ACDB}" destId="{8422CE20-1011-2B4C-9191-C4CF8FF0B3EB}" srcOrd="1" destOrd="0" presId="urn:microsoft.com/office/officeart/2008/layout/VerticalCurvedList"/>
    <dgm:cxn modelId="{69651E7E-B6EC-0741-A3CF-13C7DFEF3366}" type="presParOf" srcId="{BE2157F8-F242-8048-BDD9-96299715ACDB}" destId="{9084AD29-D3F7-4C40-B9A3-1FC9E5D62C83}" srcOrd="2" destOrd="0" presId="urn:microsoft.com/office/officeart/2008/layout/VerticalCurvedList"/>
    <dgm:cxn modelId="{A74B8B67-9105-844E-AA84-92B7E91560A6}" type="presParOf" srcId="{9084AD29-D3F7-4C40-B9A3-1FC9E5D62C83}" destId="{B57E434F-924C-F74C-8966-E28CE9A76561}" srcOrd="0" destOrd="0" presId="urn:microsoft.com/office/officeart/2008/layout/VerticalCurvedList"/>
    <dgm:cxn modelId="{76C1621C-E213-F147-9011-7A185C9DCAC0}" type="presParOf" srcId="{BE2157F8-F242-8048-BDD9-96299715ACDB}" destId="{1FE2F785-8A1C-194C-A04E-A48E73FE6D81}" srcOrd="3" destOrd="0" presId="urn:microsoft.com/office/officeart/2008/layout/VerticalCurvedList"/>
    <dgm:cxn modelId="{7DDE7ACD-3147-E343-A919-2FB98E7E7A15}" type="presParOf" srcId="{BE2157F8-F242-8048-BDD9-96299715ACDB}" destId="{AE6B9669-B659-3149-A7FB-6423A430A329}" srcOrd="4" destOrd="0" presId="urn:microsoft.com/office/officeart/2008/layout/VerticalCurvedList"/>
    <dgm:cxn modelId="{A3F2FAF7-82DC-E44E-8628-CF48723EC935}" type="presParOf" srcId="{AE6B9669-B659-3149-A7FB-6423A430A329}" destId="{94959F1B-A139-D54A-B133-BC5AAFEA1F1B}" srcOrd="0" destOrd="0" presId="urn:microsoft.com/office/officeart/2008/layout/VerticalCurvedList"/>
    <dgm:cxn modelId="{63A9C32E-34F3-884B-8B89-5BEDCEB72828}" type="presParOf" srcId="{BE2157F8-F242-8048-BDD9-96299715ACDB}" destId="{7F9B758A-A1FE-B742-9AC3-B71D75BC139D}" srcOrd="5" destOrd="0" presId="urn:microsoft.com/office/officeart/2008/layout/VerticalCurvedList"/>
    <dgm:cxn modelId="{0DF8D2BF-4879-844B-862D-FC893CF7EBEC}" type="presParOf" srcId="{BE2157F8-F242-8048-BDD9-96299715ACDB}" destId="{58B24950-5D60-954E-BE94-B349214BA25B}" srcOrd="6" destOrd="0" presId="urn:microsoft.com/office/officeart/2008/layout/VerticalCurvedList"/>
    <dgm:cxn modelId="{C25056BF-156D-D941-B24C-ABD6E519D5A4}" type="presParOf" srcId="{58B24950-5D60-954E-BE94-B349214BA25B}" destId="{84FE3E7C-D9EF-DC4E-8C64-C186690EDE73}" srcOrd="0" destOrd="0" presId="urn:microsoft.com/office/officeart/2008/layout/VerticalCurvedList"/>
    <dgm:cxn modelId="{C4BEB643-C9DE-6348-9C7E-0CD1C9EC318C}" type="presParOf" srcId="{BE2157F8-F242-8048-BDD9-96299715ACDB}" destId="{D6353E17-0C17-CD4A-BE21-A6E06A60DFA5}" srcOrd="7" destOrd="0" presId="urn:microsoft.com/office/officeart/2008/layout/VerticalCurvedList"/>
    <dgm:cxn modelId="{1D5553E3-847B-2944-8C69-3896B299DC56}" type="presParOf" srcId="{BE2157F8-F242-8048-BDD9-96299715ACDB}" destId="{DD08C855-C1C6-C94E-9B4D-142AD1017E3E}" srcOrd="8" destOrd="0" presId="urn:microsoft.com/office/officeart/2008/layout/VerticalCurvedList"/>
    <dgm:cxn modelId="{ACDB760E-12EB-964D-A64A-FC57862317C6}" type="presParOf" srcId="{DD08C855-C1C6-C94E-9B4D-142AD1017E3E}" destId="{DB7E909D-AB2E-3340-895E-CB5D0D7F89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1E802-8EDA-BE4F-9424-41C8F7DD8315}">
      <dsp:nvSpPr>
        <dsp:cNvPr id="0" name=""/>
        <dsp:cNvSpPr/>
      </dsp:nvSpPr>
      <dsp:spPr>
        <a:xfrm>
          <a:off x="-3840688" y="-589833"/>
          <a:ext cx="4577537" cy="4577537"/>
        </a:xfrm>
        <a:prstGeom prst="blockArc">
          <a:avLst>
            <a:gd name="adj1" fmla="val 18900000"/>
            <a:gd name="adj2" fmla="val 2700000"/>
            <a:gd name="adj3" fmla="val 472"/>
          </a:avLst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22CE20-1011-2B4C-9191-C4CF8FF0B3EB}">
      <dsp:nvSpPr>
        <dsp:cNvPr id="0" name=""/>
        <dsp:cNvSpPr/>
      </dsp:nvSpPr>
      <dsp:spPr>
        <a:xfrm>
          <a:off x="386184" y="261228"/>
          <a:ext cx="5264255" cy="522728"/>
        </a:xfrm>
        <a:prstGeom prst="rect">
          <a:avLst/>
        </a:prstGeom>
        <a:solidFill>
          <a:srgbClr val="BFBFB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91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000000"/>
              </a:solidFill>
              <a:latin typeface="Times New Roman"/>
              <a:cs typeface="Times New Roman"/>
            </a:rPr>
            <a:t>Bundling contracts</a:t>
          </a:r>
          <a:endParaRPr lang="en-US" sz="22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386184" y="261228"/>
        <a:ext cx="5264255" cy="522728"/>
      </dsp:txXfrm>
    </dsp:sp>
    <dsp:sp modelId="{B57E434F-924C-F74C-8966-E28CE9A76561}">
      <dsp:nvSpPr>
        <dsp:cNvPr id="0" name=""/>
        <dsp:cNvSpPr/>
      </dsp:nvSpPr>
      <dsp:spPr>
        <a:xfrm>
          <a:off x="59478" y="195887"/>
          <a:ext cx="653410" cy="653410"/>
        </a:xfrm>
        <a:prstGeom prst="ellipse">
          <a:avLst/>
        </a:prstGeom>
        <a:solidFill>
          <a:schemeClr val="bg2"/>
        </a:solidFill>
        <a:ln w="9525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E2F785-8A1C-194C-A04E-A48E73FE6D81}">
      <dsp:nvSpPr>
        <dsp:cNvPr id="0" name=""/>
        <dsp:cNvSpPr/>
      </dsp:nvSpPr>
      <dsp:spPr>
        <a:xfrm>
          <a:off x="685876" y="1045456"/>
          <a:ext cx="4964562" cy="52272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91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000000"/>
              </a:solidFill>
              <a:latin typeface="Times New Roman"/>
              <a:cs typeface="Times New Roman"/>
            </a:rPr>
            <a:t>Privately temporary ownership of assets</a:t>
          </a:r>
          <a:endParaRPr lang="en-US" sz="22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685876" y="1045456"/>
        <a:ext cx="4964562" cy="522728"/>
      </dsp:txXfrm>
    </dsp:sp>
    <dsp:sp modelId="{94959F1B-A139-D54A-B133-BC5AAFEA1F1B}">
      <dsp:nvSpPr>
        <dsp:cNvPr id="0" name=""/>
        <dsp:cNvSpPr/>
      </dsp:nvSpPr>
      <dsp:spPr>
        <a:xfrm>
          <a:off x="359171" y="980115"/>
          <a:ext cx="653410" cy="653410"/>
        </a:xfrm>
        <a:prstGeom prst="ellipse">
          <a:avLst/>
        </a:prstGeom>
        <a:solidFill>
          <a:srgbClr val="FFFFFF"/>
        </a:solidFill>
        <a:ln w="9525" cap="flat" cmpd="sng" algn="ctr">
          <a:solidFill>
            <a:srgbClr val="00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9B758A-A1FE-B742-9AC3-B71D75BC139D}">
      <dsp:nvSpPr>
        <dsp:cNvPr id="0" name=""/>
        <dsp:cNvSpPr/>
      </dsp:nvSpPr>
      <dsp:spPr>
        <a:xfrm>
          <a:off x="685876" y="1829685"/>
          <a:ext cx="4964562" cy="522728"/>
        </a:xfrm>
        <a:prstGeom prst="rect">
          <a:avLst/>
        </a:prstGeom>
        <a:solidFill>
          <a:srgbClr val="BFBFB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91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000000"/>
              </a:solidFill>
              <a:latin typeface="Times New Roman"/>
              <a:cs typeface="Times New Roman"/>
            </a:rPr>
            <a:t>Inter-temporal risk sharing</a:t>
          </a:r>
          <a:endParaRPr lang="en-US" sz="22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685876" y="1829685"/>
        <a:ext cx="4964562" cy="522728"/>
      </dsp:txXfrm>
    </dsp:sp>
    <dsp:sp modelId="{84FE3E7C-D9EF-DC4E-8C64-C186690EDE73}">
      <dsp:nvSpPr>
        <dsp:cNvPr id="0" name=""/>
        <dsp:cNvSpPr/>
      </dsp:nvSpPr>
      <dsp:spPr>
        <a:xfrm>
          <a:off x="359171" y="1764343"/>
          <a:ext cx="653410" cy="653410"/>
        </a:xfrm>
        <a:prstGeom prst="ellipse">
          <a:avLst/>
        </a:prstGeom>
        <a:solidFill>
          <a:srgbClr val="FFFFFF"/>
        </a:solidFill>
        <a:ln w="9525" cap="flat" cmpd="sng" algn="ctr">
          <a:solidFill>
            <a:srgbClr val="00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353E17-0C17-CD4A-BE21-A6E06A60DFA5}">
      <dsp:nvSpPr>
        <dsp:cNvPr id="0" name=""/>
        <dsp:cNvSpPr/>
      </dsp:nvSpPr>
      <dsp:spPr>
        <a:xfrm>
          <a:off x="386184" y="2613913"/>
          <a:ext cx="5264255" cy="522728"/>
        </a:xfrm>
        <a:prstGeom prst="rect">
          <a:avLst/>
        </a:prstGeom>
        <a:solidFill>
          <a:srgbClr val="BFBFB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91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000000"/>
              </a:solidFill>
              <a:latin typeface="Times New Roman"/>
              <a:cs typeface="Times New Roman"/>
            </a:rPr>
            <a:t>Project finance</a:t>
          </a:r>
          <a:endParaRPr lang="en-US" sz="22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386184" y="2613913"/>
        <a:ext cx="5264255" cy="522728"/>
      </dsp:txXfrm>
    </dsp:sp>
    <dsp:sp modelId="{DB7E909D-AB2E-3340-895E-CB5D0D7F89BC}">
      <dsp:nvSpPr>
        <dsp:cNvPr id="0" name=""/>
        <dsp:cNvSpPr/>
      </dsp:nvSpPr>
      <dsp:spPr>
        <a:xfrm>
          <a:off x="59478" y="2548572"/>
          <a:ext cx="653410" cy="653410"/>
        </a:xfrm>
        <a:prstGeom prst="ellipse">
          <a:avLst/>
        </a:prstGeom>
        <a:solidFill>
          <a:srgbClr val="FFFFFF"/>
        </a:solidFill>
        <a:ln w="9525" cap="flat" cmpd="sng" algn="ctr">
          <a:solidFill>
            <a:srgbClr val="00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D99F9-73C4-5242-BE4B-ED370BF3F6B0}" type="datetime1">
              <a:rPr lang="en-US" smtClean="0"/>
              <a:t>16/12/2016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8A521-CA95-8A47-AAF1-252E1C67D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17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1D3A1-EA17-964F-AEEC-7B1491DDB53A}" type="datetime1">
              <a:rPr lang="en-US" smtClean="0"/>
              <a:t>16/12/2016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E577B-883F-DF45-8334-F8916032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5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9D1CE-049C-FA4C-876B-F5E9DC2890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0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/>
          <p:nvPr userDrawn="1"/>
        </p:nvSpPr>
        <p:spPr>
          <a:xfrm rot="18360000">
            <a:off x="-2151783" y="-618609"/>
            <a:ext cx="7504884" cy="4607485"/>
          </a:xfrm>
          <a:custGeom>
            <a:avLst/>
            <a:gdLst>
              <a:gd name="connsiteX0" fmla="*/ 0 w 8390398"/>
              <a:gd name="connsiteY0" fmla="*/ 0 h 5765143"/>
              <a:gd name="connsiteX1" fmla="*/ 8390398 w 8390398"/>
              <a:gd name="connsiteY1" fmla="*/ 0 h 5765143"/>
              <a:gd name="connsiteX2" fmla="*/ 8390398 w 8390398"/>
              <a:gd name="connsiteY2" fmla="*/ 5765143 h 5765143"/>
              <a:gd name="connsiteX3" fmla="*/ 0 w 8390398"/>
              <a:gd name="connsiteY3" fmla="*/ 5765143 h 5765143"/>
              <a:gd name="connsiteX4" fmla="*/ 0 w 8390398"/>
              <a:gd name="connsiteY4" fmla="*/ 0 h 5765143"/>
              <a:gd name="connsiteX0" fmla="*/ 0 w 8390398"/>
              <a:gd name="connsiteY0" fmla="*/ 0 h 5765143"/>
              <a:gd name="connsiteX1" fmla="*/ 4449896 w 8390398"/>
              <a:gd name="connsiteY1" fmla="*/ 401486 h 5765143"/>
              <a:gd name="connsiteX2" fmla="*/ 8390398 w 8390398"/>
              <a:gd name="connsiteY2" fmla="*/ 5765143 h 5765143"/>
              <a:gd name="connsiteX3" fmla="*/ 0 w 8390398"/>
              <a:gd name="connsiteY3" fmla="*/ 5765143 h 5765143"/>
              <a:gd name="connsiteX4" fmla="*/ 0 w 8390398"/>
              <a:gd name="connsiteY4" fmla="*/ 0 h 5765143"/>
              <a:gd name="connsiteX0" fmla="*/ 0 w 8390398"/>
              <a:gd name="connsiteY0" fmla="*/ 0 h 5765143"/>
              <a:gd name="connsiteX1" fmla="*/ 4719403 w 8390398"/>
              <a:gd name="connsiteY1" fmla="*/ 720574 h 5765143"/>
              <a:gd name="connsiteX2" fmla="*/ 8390398 w 8390398"/>
              <a:gd name="connsiteY2" fmla="*/ 5765143 h 5765143"/>
              <a:gd name="connsiteX3" fmla="*/ 0 w 8390398"/>
              <a:gd name="connsiteY3" fmla="*/ 5765143 h 5765143"/>
              <a:gd name="connsiteX4" fmla="*/ 0 w 8390398"/>
              <a:gd name="connsiteY4" fmla="*/ 0 h 5765143"/>
              <a:gd name="connsiteX0" fmla="*/ 1302558 w 8390398"/>
              <a:gd name="connsiteY0" fmla="*/ 2766196 h 5044569"/>
              <a:gd name="connsiteX1" fmla="*/ 4719403 w 8390398"/>
              <a:gd name="connsiteY1" fmla="*/ 0 h 5044569"/>
              <a:gd name="connsiteX2" fmla="*/ 8390398 w 8390398"/>
              <a:gd name="connsiteY2" fmla="*/ 5044569 h 5044569"/>
              <a:gd name="connsiteX3" fmla="*/ 0 w 8390398"/>
              <a:gd name="connsiteY3" fmla="*/ 5044569 h 5044569"/>
              <a:gd name="connsiteX4" fmla="*/ 1302558 w 8390398"/>
              <a:gd name="connsiteY4" fmla="*/ 2766196 h 5044569"/>
              <a:gd name="connsiteX0" fmla="*/ 556953 w 8390398"/>
              <a:gd name="connsiteY0" fmla="*/ 3019066 h 5044569"/>
              <a:gd name="connsiteX1" fmla="*/ 4719403 w 8390398"/>
              <a:gd name="connsiteY1" fmla="*/ 0 h 5044569"/>
              <a:gd name="connsiteX2" fmla="*/ 8390398 w 8390398"/>
              <a:gd name="connsiteY2" fmla="*/ 5044569 h 5044569"/>
              <a:gd name="connsiteX3" fmla="*/ 0 w 8390398"/>
              <a:gd name="connsiteY3" fmla="*/ 5044569 h 5044569"/>
              <a:gd name="connsiteX4" fmla="*/ 556953 w 8390398"/>
              <a:gd name="connsiteY4" fmla="*/ 3019066 h 5044569"/>
              <a:gd name="connsiteX0" fmla="*/ 0 w 7833445"/>
              <a:gd name="connsiteY0" fmla="*/ 3019066 h 5053008"/>
              <a:gd name="connsiteX1" fmla="*/ 4162450 w 7833445"/>
              <a:gd name="connsiteY1" fmla="*/ 0 h 5053008"/>
              <a:gd name="connsiteX2" fmla="*/ 7833445 w 7833445"/>
              <a:gd name="connsiteY2" fmla="*/ 5044569 h 5053008"/>
              <a:gd name="connsiteX3" fmla="*/ 1471089 w 7833445"/>
              <a:gd name="connsiteY3" fmla="*/ 5053008 h 5053008"/>
              <a:gd name="connsiteX4" fmla="*/ 0 w 7833445"/>
              <a:gd name="connsiteY4" fmla="*/ 3019066 h 5053008"/>
              <a:gd name="connsiteX0" fmla="*/ 0 w 7833445"/>
              <a:gd name="connsiteY0" fmla="*/ 2592225 h 4626167"/>
              <a:gd name="connsiteX1" fmla="*/ 4491595 w 7833445"/>
              <a:gd name="connsiteY1" fmla="*/ 0 h 4626167"/>
              <a:gd name="connsiteX2" fmla="*/ 7833445 w 7833445"/>
              <a:gd name="connsiteY2" fmla="*/ 4617728 h 4626167"/>
              <a:gd name="connsiteX3" fmla="*/ 1471089 w 7833445"/>
              <a:gd name="connsiteY3" fmla="*/ 4626167 h 4626167"/>
              <a:gd name="connsiteX4" fmla="*/ 0 w 7833445"/>
              <a:gd name="connsiteY4" fmla="*/ 2592225 h 4626167"/>
              <a:gd name="connsiteX0" fmla="*/ 0 w 7489609"/>
              <a:gd name="connsiteY0" fmla="*/ 3065475 h 4626167"/>
              <a:gd name="connsiteX1" fmla="*/ 4147759 w 7489609"/>
              <a:gd name="connsiteY1" fmla="*/ 0 h 4626167"/>
              <a:gd name="connsiteX2" fmla="*/ 7489609 w 7489609"/>
              <a:gd name="connsiteY2" fmla="*/ 4617728 h 4626167"/>
              <a:gd name="connsiteX3" fmla="*/ 1127253 w 7489609"/>
              <a:gd name="connsiteY3" fmla="*/ 4626167 h 4626167"/>
              <a:gd name="connsiteX4" fmla="*/ 0 w 7489609"/>
              <a:gd name="connsiteY4" fmla="*/ 3065475 h 4626167"/>
              <a:gd name="connsiteX0" fmla="*/ 0 w 7483382"/>
              <a:gd name="connsiteY0" fmla="*/ 3060951 h 4626167"/>
              <a:gd name="connsiteX1" fmla="*/ 4141532 w 7483382"/>
              <a:gd name="connsiteY1" fmla="*/ 0 h 4626167"/>
              <a:gd name="connsiteX2" fmla="*/ 7483382 w 7483382"/>
              <a:gd name="connsiteY2" fmla="*/ 4617728 h 4626167"/>
              <a:gd name="connsiteX3" fmla="*/ 1121026 w 7483382"/>
              <a:gd name="connsiteY3" fmla="*/ 4626167 h 4626167"/>
              <a:gd name="connsiteX4" fmla="*/ 0 w 7483382"/>
              <a:gd name="connsiteY4" fmla="*/ 3060951 h 4626167"/>
              <a:gd name="connsiteX0" fmla="*/ 0 w 7483382"/>
              <a:gd name="connsiteY0" fmla="*/ 2707816 h 4273032"/>
              <a:gd name="connsiteX1" fmla="*/ 4179279 w 7483382"/>
              <a:gd name="connsiteY1" fmla="*/ 0 h 4273032"/>
              <a:gd name="connsiteX2" fmla="*/ 7483382 w 7483382"/>
              <a:gd name="connsiteY2" fmla="*/ 4264593 h 4273032"/>
              <a:gd name="connsiteX3" fmla="*/ 1121026 w 7483382"/>
              <a:gd name="connsiteY3" fmla="*/ 4273032 h 4273032"/>
              <a:gd name="connsiteX4" fmla="*/ 0 w 7483382"/>
              <a:gd name="connsiteY4" fmla="*/ 2707816 h 4273032"/>
              <a:gd name="connsiteX0" fmla="*/ 0 w 7483382"/>
              <a:gd name="connsiteY0" fmla="*/ 3042269 h 4607485"/>
              <a:gd name="connsiteX1" fmla="*/ 4155106 w 7483382"/>
              <a:gd name="connsiteY1" fmla="*/ 0 h 4607485"/>
              <a:gd name="connsiteX2" fmla="*/ 7483382 w 7483382"/>
              <a:gd name="connsiteY2" fmla="*/ 4599046 h 4607485"/>
              <a:gd name="connsiteX3" fmla="*/ 1121026 w 7483382"/>
              <a:gd name="connsiteY3" fmla="*/ 4607485 h 4607485"/>
              <a:gd name="connsiteX4" fmla="*/ 0 w 7483382"/>
              <a:gd name="connsiteY4" fmla="*/ 3042269 h 4607485"/>
              <a:gd name="connsiteX0" fmla="*/ 0 w 7187993"/>
              <a:gd name="connsiteY0" fmla="*/ 3055991 h 4607485"/>
              <a:gd name="connsiteX1" fmla="*/ 3859717 w 7187993"/>
              <a:gd name="connsiteY1" fmla="*/ 0 h 4607485"/>
              <a:gd name="connsiteX2" fmla="*/ 7187993 w 7187993"/>
              <a:gd name="connsiteY2" fmla="*/ 4599046 h 4607485"/>
              <a:gd name="connsiteX3" fmla="*/ 825637 w 7187993"/>
              <a:gd name="connsiteY3" fmla="*/ 4607485 h 4607485"/>
              <a:gd name="connsiteX4" fmla="*/ 0 w 7187993"/>
              <a:gd name="connsiteY4" fmla="*/ 3055991 h 4607485"/>
              <a:gd name="connsiteX0" fmla="*/ 0 w 7504884"/>
              <a:gd name="connsiteY0" fmla="*/ 3038863 h 4607485"/>
              <a:gd name="connsiteX1" fmla="*/ 4176608 w 7504884"/>
              <a:gd name="connsiteY1" fmla="*/ 0 h 4607485"/>
              <a:gd name="connsiteX2" fmla="*/ 7504884 w 7504884"/>
              <a:gd name="connsiteY2" fmla="*/ 4599046 h 4607485"/>
              <a:gd name="connsiteX3" fmla="*/ 1142528 w 7504884"/>
              <a:gd name="connsiteY3" fmla="*/ 4607485 h 4607485"/>
              <a:gd name="connsiteX4" fmla="*/ 0 w 7504884"/>
              <a:gd name="connsiteY4" fmla="*/ 3038863 h 46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4884" h="4607485">
                <a:moveTo>
                  <a:pt x="0" y="3038863"/>
                </a:moveTo>
                <a:lnTo>
                  <a:pt x="4176608" y="0"/>
                </a:lnTo>
                <a:lnTo>
                  <a:pt x="7504884" y="4599046"/>
                </a:lnTo>
                <a:lnTo>
                  <a:pt x="1142528" y="4607485"/>
                </a:lnTo>
                <a:lnTo>
                  <a:pt x="0" y="3038863"/>
                </a:lnTo>
                <a:close/>
              </a:path>
            </a:pathLst>
          </a:custGeom>
          <a:solidFill>
            <a:srgbClr val="FCFD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/>
              </a:rPr>
              <a:t>  </a:t>
            </a:r>
            <a:endParaRPr lang="en-US" dirty="0">
              <a:effectLst/>
            </a:endParaRPr>
          </a:p>
        </p:txBody>
      </p:sp>
      <p:sp>
        <p:nvSpPr>
          <p:cNvPr id="16" name="Title 8"/>
          <p:cNvSpPr>
            <a:spLocks noGrp="1"/>
          </p:cNvSpPr>
          <p:nvPr>
            <p:ph type="title" hasCustomPrompt="1"/>
          </p:nvPr>
        </p:nvSpPr>
        <p:spPr>
          <a:xfrm>
            <a:off x="727654" y="1562668"/>
            <a:ext cx="6592163" cy="1143000"/>
          </a:xfrm>
          <a:prstGeom prst="rect">
            <a:avLst/>
          </a:prstGeom>
        </p:spPr>
        <p:txBody>
          <a:bodyPr vert="horz"/>
          <a:lstStyle>
            <a:lvl1pPr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7655" y="871864"/>
            <a:ext cx="6592162" cy="461819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0"/>
              </a:spcBef>
              <a:spcAft>
                <a:spcPts val="400"/>
              </a:spcAft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38970" y="1451246"/>
            <a:ext cx="461818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46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1846"/>
            <a:ext cx="8229600" cy="509571"/>
          </a:xfrm>
          <a:prstGeom prst="rect">
            <a:avLst/>
          </a:prstGeom>
        </p:spPr>
        <p:txBody>
          <a:bodyPr vert="horz"/>
          <a:lstStyle>
            <a:lvl1pPr mar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2400" b="1" i="0" cap="none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46667"/>
            <a:ext cx="8229600" cy="3566583"/>
          </a:xfrm>
          <a:prstGeom prst="rect">
            <a:avLst/>
          </a:prstGeom>
        </p:spPr>
        <p:txBody>
          <a:bodyPr vert="horz"/>
          <a:lstStyle>
            <a:lvl1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Times New Roman"/>
                <a:cs typeface="Times New Roman"/>
              </a:defRPr>
            </a:lvl1pPr>
            <a:lvl2pPr marL="182563" indent="-182563">
              <a:lnSpc>
                <a:spcPts val="17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200">
                <a:solidFill>
                  <a:schemeClr val="tx2"/>
                </a:solidFill>
              </a:defRPr>
            </a:lvl2pPr>
            <a:lvl3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2"/>
                </a:solidFill>
              </a:defRPr>
            </a:lvl3pPr>
            <a:lvl4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2"/>
                </a:solidFill>
              </a:defRPr>
            </a:lvl4pPr>
            <a:lvl5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88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72423" y="591095"/>
            <a:ext cx="3447715" cy="2943253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72423" y="3704540"/>
            <a:ext cx="3447715" cy="503354"/>
          </a:xfrm>
          <a:prstGeom prst="rect">
            <a:avLst/>
          </a:prstGeom>
        </p:spPr>
        <p:txBody>
          <a:bodyPr vert="horz"/>
          <a:lstStyle>
            <a:lvl1pPr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  <a:defRPr sz="1000">
                <a:solidFill>
                  <a:schemeClr val="tx2"/>
                </a:solidFill>
              </a:defRPr>
            </a:lvl1pPr>
            <a:lvl2pPr marL="182563" indent="-182563">
              <a:lnSpc>
                <a:spcPts val="17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200">
                <a:solidFill>
                  <a:schemeClr val="tx2"/>
                </a:solidFill>
              </a:defRPr>
            </a:lvl2pPr>
            <a:lvl3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2"/>
                </a:solidFill>
              </a:defRPr>
            </a:lvl3pPr>
            <a:lvl4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2"/>
                </a:solidFill>
              </a:defRPr>
            </a:lvl4pPr>
            <a:lvl5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AU" dirty="0" smtClean="0"/>
              <a:t>Click to add caption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1095"/>
            <a:ext cx="4422679" cy="733831"/>
          </a:xfrm>
          <a:prstGeom prst="rect">
            <a:avLst/>
          </a:prstGeom>
        </p:spPr>
        <p:txBody>
          <a:bodyPr vert="horz"/>
          <a:lstStyle>
            <a:lvl1pPr>
              <a:lnSpc>
                <a:spcPts val="2400"/>
              </a:lnSpc>
              <a:spcBef>
                <a:spcPts val="1000"/>
              </a:spcBef>
              <a:spcAft>
                <a:spcPts val="1000"/>
              </a:spcAft>
              <a:defRPr sz="2400" b="0" i="0" cap="none">
                <a:solidFill>
                  <a:schemeClr val="tx2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62424"/>
            <a:ext cx="4422679" cy="2759179"/>
          </a:xfrm>
          <a:prstGeom prst="rect">
            <a:avLst/>
          </a:prstGeom>
        </p:spPr>
        <p:txBody>
          <a:bodyPr vert="horz"/>
          <a:lstStyle>
            <a:lvl1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2"/>
                </a:solidFill>
              </a:defRPr>
            </a:lvl1pPr>
            <a:lvl2pPr marL="182563" indent="-182563">
              <a:lnSpc>
                <a:spcPts val="17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200">
                <a:solidFill>
                  <a:schemeClr val="tx2"/>
                </a:solidFill>
              </a:defRPr>
            </a:lvl2pPr>
            <a:lvl3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2"/>
                </a:solidFill>
              </a:defRPr>
            </a:lvl3pPr>
            <a:lvl4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2"/>
                </a:solidFill>
              </a:defRPr>
            </a:lvl4pPr>
            <a:lvl5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752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/>
          <p:nvPr userDrawn="1"/>
        </p:nvSpPr>
        <p:spPr>
          <a:xfrm rot="18360000">
            <a:off x="-2151783" y="-618609"/>
            <a:ext cx="7504884" cy="4607485"/>
          </a:xfrm>
          <a:custGeom>
            <a:avLst/>
            <a:gdLst>
              <a:gd name="connsiteX0" fmla="*/ 0 w 8390398"/>
              <a:gd name="connsiteY0" fmla="*/ 0 h 5765143"/>
              <a:gd name="connsiteX1" fmla="*/ 8390398 w 8390398"/>
              <a:gd name="connsiteY1" fmla="*/ 0 h 5765143"/>
              <a:gd name="connsiteX2" fmla="*/ 8390398 w 8390398"/>
              <a:gd name="connsiteY2" fmla="*/ 5765143 h 5765143"/>
              <a:gd name="connsiteX3" fmla="*/ 0 w 8390398"/>
              <a:gd name="connsiteY3" fmla="*/ 5765143 h 5765143"/>
              <a:gd name="connsiteX4" fmla="*/ 0 w 8390398"/>
              <a:gd name="connsiteY4" fmla="*/ 0 h 5765143"/>
              <a:gd name="connsiteX0" fmla="*/ 0 w 8390398"/>
              <a:gd name="connsiteY0" fmla="*/ 0 h 5765143"/>
              <a:gd name="connsiteX1" fmla="*/ 4449896 w 8390398"/>
              <a:gd name="connsiteY1" fmla="*/ 401486 h 5765143"/>
              <a:gd name="connsiteX2" fmla="*/ 8390398 w 8390398"/>
              <a:gd name="connsiteY2" fmla="*/ 5765143 h 5765143"/>
              <a:gd name="connsiteX3" fmla="*/ 0 w 8390398"/>
              <a:gd name="connsiteY3" fmla="*/ 5765143 h 5765143"/>
              <a:gd name="connsiteX4" fmla="*/ 0 w 8390398"/>
              <a:gd name="connsiteY4" fmla="*/ 0 h 5765143"/>
              <a:gd name="connsiteX0" fmla="*/ 0 w 8390398"/>
              <a:gd name="connsiteY0" fmla="*/ 0 h 5765143"/>
              <a:gd name="connsiteX1" fmla="*/ 4719403 w 8390398"/>
              <a:gd name="connsiteY1" fmla="*/ 720574 h 5765143"/>
              <a:gd name="connsiteX2" fmla="*/ 8390398 w 8390398"/>
              <a:gd name="connsiteY2" fmla="*/ 5765143 h 5765143"/>
              <a:gd name="connsiteX3" fmla="*/ 0 w 8390398"/>
              <a:gd name="connsiteY3" fmla="*/ 5765143 h 5765143"/>
              <a:gd name="connsiteX4" fmla="*/ 0 w 8390398"/>
              <a:gd name="connsiteY4" fmla="*/ 0 h 5765143"/>
              <a:gd name="connsiteX0" fmla="*/ 1302558 w 8390398"/>
              <a:gd name="connsiteY0" fmla="*/ 2766196 h 5044569"/>
              <a:gd name="connsiteX1" fmla="*/ 4719403 w 8390398"/>
              <a:gd name="connsiteY1" fmla="*/ 0 h 5044569"/>
              <a:gd name="connsiteX2" fmla="*/ 8390398 w 8390398"/>
              <a:gd name="connsiteY2" fmla="*/ 5044569 h 5044569"/>
              <a:gd name="connsiteX3" fmla="*/ 0 w 8390398"/>
              <a:gd name="connsiteY3" fmla="*/ 5044569 h 5044569"/>
              <a:gd name="connsiteX4" fmla="*/ 1302558 w 8390398"/>
              <a:gd name="connsiteY4" fmla="*/ 2766196 h 5044569"/>
              <a:gd name="connsiteX0" fmla="*/ 556953 w 8390398"/>
              <a:gd name="connsiteY0" fmla="*/ 3019066 h 5044569"/>
              <a:gd name="connsiteX1" fmla="*/ 4719403 w 8390398"/>
              <a:gd name="connsiteY1" fmla="*/ 0 h 5044569"/>
              <a:gd name="connsiteX2" fmla="*/ 8390398 w 8390398"/>
              <a:gd name="connsiteY2" fmla="*/ 5044569 h 5044569"/>
              <a:gd name="connsiteX3" fmla="*/ 0 w 8390398"/>
              <a:gd name="connsiteY3" fmla="*/ 5044569 h 5044569"/>
              <a:gd name="connsiteX4" fmla="*/ 556953 w 8390398"/>
              <a:gd name="connsiteY4" fmla="*/ 3019066 h 5044569"/>
              <a:gd name="connsiteX0" fmla="*/ 0 w 7833445"/>
              <a:gd name="connsiteY0" fmla="*/ 3019066 h 5053008"/>
              <a:gd name="connsiteX1" fmla="*/ 4162450 w 7833445"/>
              <a:gd name="connsiteY1" fmla="*/ 0 h 5053008"/>
              <a:gd name="connsiteX2" fmla="*/ 7833445 w 7833445"/>
              <a:gd name="connsiteY2" fmla="*/ 5044569 h 5053008"/>
              <a:gd name="connsiteX3" fmla="*/ 1471089 w 7833445"/>
              <a:gd name="connsiteY3" fmla="*/ 5053008 h 5053008"/>
              <a:gd name="connsiteX4" fmla="*/ 0 w 7833445"/>
              <a:gd name="connsiteY4" fmla="*/ 3019066 h 5053008"/>
              <a:gd name="connsiteX0" fmla="*/ 0 w 7833445"/>
              <a:gd name="connsiteY0" fmla="*/ 2592225 h 4626167"/>
              <a:gd name="connsiteX1" fmla="*/ 4491595 w 7833445"/>
              <a:gd name="connsiteY1" fmla="*/ 0 h 4626167"/>
              <a:gd name="connsiteX2" fmla="*/ 7833445 w 7833445"/>
              <a:gd name="connsiteY2" fmla="*/ 4617728 h 4626167"/>
              <a:gd name="connsiteX3" fmla="*/ 1471089 w 7833445"/>
              <a:gd name="connsiteY3" fmla="*/ 4626167 h 4626167"/>
              <a:gd name="connsiteX4" fmla="*/ 0 w 7833445"/>
              <a:gd name="connsiteY4" fmla="*/ 2592225 h 4626167"/>
              <a:gd name="connsiteX0" fmla="*/ 0 w 7489609"/>
              <a:gd name="connsiteY0" fmla="*/ 3065475 h 4626167"/>
              <a:gd name="connsiteX1" fmla="*/ 4147759 w 7489609"/>
              <a:gd name="connsiteY1" fmla="*/ 0 h 4626167"/>
              <a:gd name="connsiteX2" fmla="*/ 7489609 w 7489609"/>
              <a:gd name="connsiteY2" fmla="*/ 4617728 h 4626167"/>
              <a:gd name="connsiteX3" fmla="*/ 1127253 w 7489609"/>
              <a:gd name="connsiteY3" fmla="*/ 4626167 h 4626167"/>
              <a:gd name="connsiteX4" fmla="*/ 0 w 7489609"/>
              <a:gd name="connsiteY4" fmla="*/ 3065475 h 4626167"/>
              <a:gd name="connsiteX0" fmla="*/ 0 w 7483382"/>
              <a:gd name="connsiteY0" fmla="*/ 3060951 h 4626167"/>
              <a:gd name="connsiteX1" fmla="*/ 4141532 w 7483382"/>
              <a:gd name="connsiteY1" fmla="*/ 0 h 4626167"/>
              <a:gd name="connsiteX2" fmla="*/ 7483382 w 7483382"/>
              <a:gd name="connsiteY2" fmla="*/ 4617728 h 4626167"/>
              <a:gd name="connsiteX3" fmla="*/ 1121026 w 7483382"/>
              <a:gd name="connsiteY3" fmla="*/ 4626167 h 4626167"/>
              <a:gd name="connsiteX4" fmla="*/ 0 w 7483382"/>
              <a:gd name="connsiteY4" fmla="*/ 3060951 h 4626167"/>
              <a:gd name="connsiteX0" fmla="*/ 0 w 7483382"/>
              <a:gd name="connsiteY0" fmla="*/ 2707816 h 4273032"/>
              <a:gd name="connsiteX1" fmla="*/ 4179279 w 7483382"/>
              <a:gd name="connsiteY1" fmla="*/ 0 h 4273032"/>
              <a:gd name="connsiteX2" fmla="*/ 7483382 w 7483382"/>
              <a:gd name="connsiteY2" fmla="*/ 4264593 h 4273032"/>
              <a:gd name="connsiteX3" fmla="*/ 1121026 w 7483382"/>
              <a:gd name="connsiteY3" fmla="*/ 4273032 h 4273032"/>
              <a:gd name="connsiteX4" fmla="*/ 0 w 7483382"/>
              <a:gd name="connsiteY4" fmla="*/ 2707816 h 4273032"/>
              <a:gd name="connsiteX0" fmla="*/ 0 w 7483382"/>
              <a:gd name="connsiteY0" fmla="*/ 3042269 h 4607485"/>
              <a:gd name="connsiteX1" fmla="*/ 4155106 w 7483382"/>
              <a:gd name="connsiteY1" fmla="*/ 0 h 4607485"/>
              <a:gd name="connsiteX2" fmla="*/ 7483382 w 7483382"/>
              <a:gd name="connsiteY2" fmla="*/ 4599046 h 4607485"/>
              <a:gd name="connsiteX3" fmla="*/ 1121026 w 7483382"/>
              <a:gd name="connsiteY3" fmla="*/ 4607485 h 4607485"/>
              <a:gd name="connsiteX4" fmla="*/ 0 w 7483382"/>
              <a:gd name="connsiteY4" fmla="*/ 3042269 h 4607485"/>
              <a:gd name="connsiteX0" fmla="*/ 0 w 7187993"/>
              <a:gd name="connsiteY0" fmla="*/ 3055991 h 4607485"/>
              <a:gd name="connsiteX1" fmla="*/ 3859717 w 7187993"/>
              <a:gd name="connsiteY1" fmla="*/ 0 h 4607485"/>
              <a:gd name="connsiteX2" fmla="*/ 7187993 w 7187993"/>
              <a:gd name="connsiteY2" fmla="*/ 4599046 h 4607485"/>
              <a:gd name="connsiteX3" fmla="*/ 825637 w 7187993"/>
              <a:gd name="connsiteY3" fmla="*/ 4607485 h 4607485"/>
              <a:gd name="connsiteX4" fmla="*/ 0 w 7187993"/>
              <a:gd name="connsiteY4" fmla="*/ 3055991 h 4607485"/>
              <a:gd name="connsiteX0" fmla="*/ 0 w 7504884"/>
              <a:gd name="connsiteY0" fmla="*/ 3038863 h 4607485"/>
              <a:gd name="connsiteX1" fmla="*/ 4176608 w 7504884"/>
              <a:gd name="connsiteY1" fmla="*/ 0 h 4607485"/>
              <a:gd name="connsiteX2" fmla="*/ 7504884 w 7504884"/>
              <a:gd name="connsiteY2" fmla="*/ 4599046 h 4607485"/>
              <a:gd name="connsiteX3" fmla="*/ 1142528 w 7504884"/>
              <a:gd name="connsiteY3" fmla="*/ 4607485 h 4607485"/>
              <a:gd name="connsiteX4" fmla="*/ 0 w 7504884"/>
              <a:gd name="connsiteY4" fmla="*/ 3038863 h 46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4884" h="4607485">
                <a:moveTo>
                  <a:pt x="0" y="3038863"/>
                </a:moveTo>
                <a:lnTo>
                  <a:pt x="4176608" y="0"/>
                </a:lnTo>
                <a:lnTo>
                  <a:pt x="7504884" y="4599046"/>
                </a:lnTo>
                <a:lnTo>
                  <a:pt x="1142528" y="4607485"/>
                </a:lnTo>
                <a:lnTo>
                  <a:pt x="0" y="3038863"/>
                </a:lnTo>
                <a:close/>
              </a:path>
            </a:pathLst>
          </a:cu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/>
              </a:rPr>
              <a:t>  </a:t>
            </a:r>
            <a:endParaRPr lang="en-US" dirty="0">
              <a:effectLst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7654" y="1562668"/>
            <a:ext cx="6592163" cy="1143000"/>
          </a:xfrm>
          <a:prstGeom prst="rect">
            <a:avLst/>
          </a:prstGeom>
        </p:spPr>
        <p:txBody>
          <a:bodyPr vert="horz"/>
          <a:lstStyle>
            <a:lvl1pPr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7655" y="871864"/>
            <a:ext cx="6592162" cy="461819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0"/>
              </a:spcBef>
              <a:spcAft>
                <a:spcPts val="400"/>
              </a:spcAft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970" y="1451246"/>
            <a:ext cx="461818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69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/>
          <p:nvPr userDrawn="1"/>
        </p:nvSpPr>
        <p:spPr>
          <a:xfrm rot="18360000">
            <a:off x="-2151783" y="-618609"/>
            <a:ext cx="7504884" cy="4607485"/>
          </a:xfrm>
          <a:custGeom>
            <a:avLst/>
            <a:gdLst>
              <a:gd name="connsiteX0" fmla="*/ 0 w 8390398"/>
              <a:gd name="connsiteY0" fmla="*/ 0 h 5765143"/>
              <a:gd name="connsiteX1" fmla="*/ 8390398 w 8390398"/>
              <a:gd name="connsiteY1" fmla="*/ 0 h 5765143"/>
              <a:gd name="connsiteX2" fmla="*/ 8390398 w 8390398"/>
              <a:gd name="connsiteY2" fmla="*/ 5765143 h 5765143"/>
              <a:gd name="connsiteX3" fmla="*/ 0 w 8390398"/>
              <a:gd name="connsiteY3" fmla="*/ 5765143 h 5765143"/>
              <a:gd name="connsiteX4" fmla="*/ 0 w 8390398"/>
              <a:gd name="connsiteY4" fmla="*/ 0 h 5765143"/>
              <a:gd name="connsiteX0" fmla="*/ 0 w 8390398"/>
              <a:gd name="connsiteY0" fmla="*/ 0 h 5765143"/>
              <a:gd name="connsiteX1" fmla="*/ 4449896 w 8390398"/>
              <a:gd name="connsiteY1" fmla="*/ 401486 h 5765143"/>
              <a:gd name="connsiteX2" fmla="*/ 8390398 w 8390398"/>
              <a:gd name="connsiteY2" fmla="*/ 5765143 h 5765143"/>
              <a:gd name="connsiteX3" fmla="*/ 0 w 8390398"/>
              <a:gd name="connsiteY3" fmla="*/ 5765143 h 5765143"/>
              <a:gd name="connsiteX4" fmla="*/ 0 w 8390398"/>
              <a:gd name="connsiteY4" fmla="*/ 0 h 5765143"/>
              <a:gd name="connsiteX0" fmla="*/ 0 w 8390398"/>
              <a:gd name="connsiteY0" fmla="*/ 0 h 5765143"/>
              <a:gd name="connsiteX1" fmla="*/ 4719403 w 8390398"/>
              <a:gd name="connsiteY1" fmla="*/ 720574 h 5765143"/>
              <a:gd name="connsiteX2" fmla="*/ 8390398 w 8390398"/>
              <a:gd name="connsiteY2" fmla="*/ 5765143 h 5765143"/>
              <a:gd name="connsiteX3" fmla="*/ 0 w 8390398"/>
              <a:gd name="connsiteY3" fmla="*/ 5765143 h 5765143"/>
              <a:gd name="connsiteX4" fmla="*/ 0 w 8390398"/>
              <a:gd name="connsiteY4" fmla="*/ 0 h 5765143"/>
              <a:gd name="connsiteX0" fmla="*/ 1302558 w 8390398"/>
              <a:gd name="connsiteY0" fmla="*/ 2766196 h 5044569"/>
              <a:gd name="connsiteX1" fmla="*/ 4719403 w 8390398"/>
              <a:gd name="connsiteY1" fmla="*/ 0 h 5044569"/>
              <a:gd name="connsiteX2" fmla="*/ 8390398 w 8390398"/>
              <a:gd name="connsiteY2" fmla="*/ 5044569 h 5044569"/>
              <a:gd name="connsiteX3" fmla="*/ 0 w 8390398"/>
              <a:gd name="connsiteY3" fmla="*/ 5044569 h 5044569"/>
              <a:gd name="connsiteX4" fmla="*/ 1302558 w 8390398"/>
              <a:gd name="connsiteY4" fmla="*/ 2766196 h 5044569"/>
              <a:gd name="connsiteX0" fmla="*/ 556953 w 8390398"/>
              <a:gd name="connsiteY0" fmla="*/ 3019066 h 5044569"/>
              <a:gd name="connsiteX1" fmla="*/ 4719403 w 8390398"/>
              <a:gd name="connsiteY1" fmla="*/ 0 h 5044569"/>
              <a:gd name="connsiteX2" fmla="*/ 8390398 w 8390398"/>
              <a:gd name="connsiteY2" fmla="*/ 5044569 h 5044569"/>
              <a:gd name="connsiteX3" fmla="*/ 0 w 8390398"/>
              <a:gd name="connsiteY3" fmla="*/ 5044569 h 5044569"/>
              <a:gd name="connsiteX4" fmla="*/ 556953 w 8390398"/>
              <a:gd name="connsiteY4" fmla="*/ 3019066 h 5044569"/>
              <a:gd name="connsiteX0" fmla="*/ 0 w 7833445"/>
              <a:gd name="connsiteY0" fmla="*/ 3019066 h 5053008"/>
              <a:gd name="connsiteX1" fmla="*/ 4162450 w 7833445"/>
              <a:gd name="connsiteY1" fmla="*/ 0 h 5053008"/>
              <a:gd name="connsiteX2" fmla="*/ 7833445 w 7833445"/>
              <a:gd name="connsiteY2" fmla="*/ 5044569 h 5053008"/>
              <a:gd name="connsiteX3" fmla="*/ 1471089 w 7833445"/>
              <a:gd name="connsiteY3" fmla="*/ 5053008 h 5053008"/>
              <a:gd name="connsiteX4" fmla="*/ 0 w 7833445"/>
              <a:gd name="connsiteY4" fmla="*/ 3019066 h 5053008"/>
              <a:gd name="connsiteX0" fmla="*/ 0 w 7833445"/>
              <a:gd name="connsiteY0" fmla="*/ 2592225 h 4626167"/>
              <a:gd name="connsiteX1" fmla="*/ 4491595 w 7833445"/>
              <a:gd name="connsiteY1" fmla="*/ 0 h 4626167"/>
              <a:gd name="connsiteX2" fmla="*/ 7833445 w 7833445"/>
              <a:gd name="connsiteY2" fmla="*/ 4617728 h 4626167"/>
              <a:gd name="connsiteX3" fmla="*/ 1471089 w 7833445"/>
              <a:gd name="connsiteY3" fmla="*/ 4626167 h 4626167"/>
              <a:gd name="connsiteX4" fmla="*/ 0 w 7833445"/>
              <a:gd name="connsiteY4" fmla="*/ 2592225 h 4626167"/>
              <a:gd name="connsiteX0" fmla="*/ 0 w 7489609"/>
              <a:gd name="connsiteY0" fmla="*/ 3065475 h 4626167"/>
              <a:gd name="connsiteX1" fmla="*/ 4147759 w 7489609"/>
              <a:gd name="connsiteY1" fmla="*/ 0 h 4626167"/>
              <a:gd name="connsiteX2" fmla="*/ 7489609 w 7489609"/>
              <a:gd name="connsiteY2" fmla="*/ 4617728 h 4626167"/>
              <a:gd name="connsiteX3" fmla="*/ 1127253 w 7489609"/>
              <a:gd name="connsiteY3" fmla="*/ 4626167 h 4626167"/>
              <a:gd name="connsiteX4" fmla="*/ 0 w 7489609"/>
              <a:gd name="connsiteY4" fmla="*/ 3065475 h 4626167"/>
              <a:gd name="connsiteX0" fmla="*/ 0 w 7483382"/>
              <a:gd name="connsiteY0" fmla="*/ 3060951 h 4626167"/>
              <a:gd name="connsiteX1" fmla="*/ 4141532 w 7483382"/>
              <a:gd name="connsiteY1" fmla="*/ 0 h 4626167"/>
              <a:gd name="connsiteX2" fmla="*/ 7483382 w 7483382"/>
              <a:gd name="connsiteY2" fmla="*/ 4617728 h 4626167"/>
              <a:gd name="connsiteX3" fmla="*/ 1121026 w 7483382"/>
              <a:gd name="connsiteY3" fmla="*/ 4626167 h 4626167"/>
              <a:gd name="connsiteX4" fmla="*/ 0 w 7483382"/>
              <a:gd name="connsiteY4" fmla="*/ 3060951 h 4626167"/>
              <a:gd name="connsiteX0" fmla="*/ 0 w 7483382"/>
              <a:gd name="connsiteY0" fmla="*/ 2707816 h 4273032"/>
              <a:gd name="connsiteX1" fmla="*/ 4179279 w 7483382"/>
              <a:gd name="connsiteY1" fmla="*/ 0 h 4273032"/>
              <a:gd name="connsiteX2" fmla="*/ 7483382 w 7483382"/>
              <a:gd name="connsiteY2" fmla="*/ 4264593 h 4273032"/>
              <a:gd name="connsiteX3" fmla="*/ 1121026 w 7483382"/>
              <a:gd name="connsiteY3" fmla="*/ 4273032 h 4273032"/>
              <a:gd name="connsiteX4" fmla="*/ 0 w 7483382"/>
              <a:gd name="connsiteY4" fmla="*/ 2707816 h 4273032"/>
              <a:gd name="connsiteX0" fmla="*/ 0 w 7483382"/>
              <a:gd name="connsiteY0" fmla="*/ 3042269 h 4607485"/>
              <a:gd name="connsiteX1" fmla="*/ 4155106 w 7483382"/>
              <a:gd name="connsiteY1" fmla="*/ 0 h 4607485"/>
              <a:gd name="connsiteX2" fmla="*/ 7483382 w 7483382"/>
              <a:gd name="connsiteY2" fmla="*/ 4599046 h 4607485"/>
              <a:gd name="connsiteX3" fmla="*/ 1121026 w 7483382"/>
              <a:gd name="connsiteY3" fmla="*/ 4607485 h 4607485"/>
              <a:gd name="connsiteX4" fmla="*/ 0 w 7483382"/>
              <a:gd name="connsiteY4" fmla="*/ 3042269 h 4607485"/>
              <a:gd name="connsiteX0" fmla="*/ 0 w 7187993"/>
              <a:gd name="connsiteY0" fmla="*/ 3055991 h 4607485"/>
              <a:gd name="connsiteX1" fmla="*/ 3859717 w 7187993"/>
              <a:gd name="connsiteY1" fmla="*/ 0 h 4607485"/>
              <a:gd name="connsiteX2" fmla="*/ 7187993 w 7187993"/>
              <a:gd name="connsiteY2" fmla="*/ 4599046 h 4607485"/>
              <a:gd name="connsiteX3" fmla="*/ 825637 w 7187993"/>
              <a:gd name="connsiteY3" fmla="*/ 4607485 h 4607485"/>
              <a:gd name="connsiteX4" fmla="*/ 0 w 7187993"/>
              <a:gd name="connsiteY4" fmla="*/ 3055991 h 4607485"/>
              <a:gd name="connsiteX0" fmla="*/ 0 w 7504884"/>
              <a:gd name="connsiteY0" fmla="*/ 3038863 h 4607485"/>
              <a:gd name="connsiteX1" fmla="*/ 4176608 w 7504884"/>
              <a:gd name="connsiteY1" fmla="*/ 0 h 4607485"/>
              <a:gd name="connsiteX2" fmla="*/ 7504884 w 7504884"/>
              <a:gd name="connsiteY2" fmla="*/ 4599046 h 4607485"/>
              <a:gd name="connsiteX3" fmla="*/ 1142528 w 7504884"/>
              <a:gd name="connsiteY3" fmla="*/ 4607485 h 4607485"/>
              <a:gd name="connsiteX4" fmla="*/ 0 w 7504884"/>
              <a:gd name="connsiteY4" fmla="*/ 3038863 h 46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4884" h="4607485">
                <a:moveTo>
                  <a:pt x="0" y="3038863"/>
                </a:moveTo>
                <a:lnTo>
                  <a:pt x="4176608" y="0"/>
                </a:lnTo>
                <a:lnTo>
                  <a:pt x="7504884" y="4599046"/>
                </a:lnTo>
                <a:lnTo>
                  <a:pt x="1142528" y="4607485"/>
                </a:lnTo>
                <a:lnTo>
                  <a:pt x="0" y="3038863"/>
                </a:lnTo>
                <a:close/>
              </a:path>
            </a:pathLst>
          </a:custGeom>
          <a:solidFill>
            <a:srgbClr val="A6D7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/>
              </a:rPr>
              <a:t>  </a:t>
            </a:r>
            <a:endParaRPr lang="en-US" dirty="0">
              <a:effectLst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7654" y="1562668"/>
            <a:ext cx="6592163" cy="1143000"/>
          </a:xfrm>
          <a:prstGeom prst="rect">
            <a:avLst/>
          </a:prstGeom>
        </p:spPr>
        <p:txBody>
          <a:bodyPr vert="horz"/>
          <a:lstStyle>
            <a:lvl1pPr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7655" y="871864"/>
            <a:ext cx="6592162" cy="461819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0"/>
              </a:spcBef>
              <a:spcAft>
                <a:spcPts val="400"/>
              </a:spcAft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970" y="1451246"/>
            <a:ext cx="461818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69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697445" y="2944623"/>
            <a:ext cx="461818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1" r="44737" b="17459"/>
          <a:stretch/>
        </p:blipFill>
        <p:spPr bwMode="auto">
          <a:xfrm>
            <a:off x="1" y="0"/>
            <a:ext cx="6160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86130" y="3045480"/>
            <a:ext cx="3964854" cy="1143000"/>
          </a:xfrm>
          <a:prstGeom prst="rect">
            <a:avLst/>
          </a:prstGeom>
        </p:spPr>
        <p:txBody>
          <a:bodyPr vert="horz"/>
          <a:lstStyle>
            <a:lvl1pPr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86131" y="2284505"/>
            <a:ext cx="3964854" cy="579382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0"/>
              </a:spcBef>
              <a:spcAft>
                <a:spcPts val="400"/>
              </a:spcAft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526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34"/>
            <a:ext cx="6160316" cy="517484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86130" y="3045480"/>
            <a:ext cx="3964854" cy="1143000"/>
          </a:xfrm>
          <a:prstGeom prst="rect">
            <a:avLst/>
          </a:prstGeom>
        </p:spPr>
        <p:txBody>
          <a:bodyPr vert="horz"/>
          <a:lstStyle>
            <a:lvl1pPr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86131" y="2284505"/>
            <a:ext cx="3964854" cy="579382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0"/>
              </a:spcBef>
              <a:spcAft>
                <a:spcPts val="400"/>
              </a:spcAft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97445" y="2944623"/>
            <a:ext cx="461818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40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34"/>
            <a:ext cx="6160315" cy="517484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86130" y="3045480"/>
            <a:ext cx="3964854" cy="1143000"/>
          </a:xfrm>
          <a:prstGeom prst="rect">
            <a:avLst/>
          </a:prstGeom>
        </p:spPr>
        <p:txBody>
          <a:bodyPr vert="horz"/>
          <a:lstStyle>
            <a:lvl1pPr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86131" y="2284505"/>
            <a:ext cx="3964854" cy="579382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0"/>
              </a:spcBef>
              <a:spcAft>
                <a:spcPts val="400"/>
              </a:spcAft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97445" y="2944623"/>
            <a:ext cx="461818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68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34"/>
            <a:ext cx="6160315" cy="517484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86130" y="3045480"/>
            <a:ext cx="3964854" cy="1143000"/>
          </a:xfrm>
          <a:prstGeom prst="rect">
            <a:avLst/>
          </a:prstGeom>
        </p:spPr>
        <p:txBody>
          <a:bodyPr vert="horz"/>
          <a:lstStyle>
            <a:lvl1pPr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86131" y="2284505"/>
            <a:ext cx="3964854" cy="579382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0"/>
              </a:spcBef>
              <a:spcAft>
                <a:spcPts val="400"/>
              </a:spcAft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97445" y="2944623"/>
            <a:ext cx="461818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27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034"/>
            <a:ext cx="6160313" cy="517484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86130" y="3045480"/>
            <a:ext cx="3964854" cy="1143000"/>
          </a:xfrm>
          <a:prstGeom prst="rect">
            <a:avLst/>
          </a:prstGeom>
        </p:spPr>
        <p:txBody>
          <a:bodyPr vert="horz"/>
          <a:lstStyle>
            <a:lvl1pPr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86131" y="2284505"/>
            <a:ext cx="3964854" cy="579382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0"/>
              </a:spcBef>
              <a:spcAft>
                <a:spcPts val="400"/>
              </a:spcAft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97445" y="2944623"/>
            <a:ext cx="461818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44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1095"/>
            <a:ext cx="8229600" cy="3696117"/>
          </a:xfrm>
          <a:prstGeom prst="rect">
            <a:avLst/>
          </a:prstGeom>
        </p:spPr>
        <p:txBody>
          <a:bodyPr vert="horz"/>
          <a:lstStyle>
            <a:lvl1pPr>
              <a:lnSpc>
                <a:spcPts val="3800"/>
              </a:lnSpc>
              <a:spcBef>
                <a:spcPts val="2200"/>
              </a:spcBef>
              <a:spcAft>
                <a:spcPts val="2200"/>
              </a:spcAft>
              <a:defRPr sz="3200" b="0" i="0" cap="none">
                <a:solidFill>
                  <a:schemeClr val="tx2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1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438" y="4426470"/>
            <a:ext cx="1104506" cy="4950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50E2B-E2A1-894E-99F6-09555DA0B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7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4" r:id="rId2"/>
    <p:sldLayoutId id="2147483675" r:id="rId3"/>
    <p:sldLayoutId id="2147483680" r:id="rId4"/>
    <p:sldLayoutId id="2147483676" r:id="rId5"/>
    <p:sldLayoutId id="2147483677" r:id="rId6"/>
    <p:sldLayoutId id="2147483678" r:id="rId7"/>
    <p:sldLayoutId id="2147483679" r:id="rId8"/>
    <p:sldLayoutId id="2147483673" r:id="rId9"/>
    <p:sldLayoutId id="2147483672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900"/>
        </a:lnSpc>
        <a:spcBef>
          <a:spcPts val="600"/>
        </a:spcBef>
        <a:spcAft>
          <a:spcPts val="600"/>
        </a:spcAft>
        <a:buSzPct val="100000"/>
        <a:buFont typeface="Lucida Grande"/>
        <a:buNone/>
        <a:defRPr sz="1400" kern="1200">
          <a:solidFill>
            <a:schemeClr val="tx2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0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182" y="3130691"/>
            <a:ext cx="5503333" cy="11430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1700" b="1" dirty="0">
                <a:solidFill>
                  <a:srgbClr val="FF0000"/>
                </a:solidFill>
              </a:rPr>
              <a:t>Can Political Connections Help Nation Building in Emerging Markets? </a:t>
            </a:r>
            <a:r>
              <a:rPr lang="en-US" sz="1700" b="1" dirty="0" smtClean="0">
                <a:solidFill>
                  <a:srgbClr val="FF0000"/>
                </a:solidFill>
              </a:rPr>
              <a:t>Evidence </a:t>
            </a:r>
            <a:r>
              <a:rPr lang="en-US" sz="1700" b="1" dirty="0">
                <a:solidFill>
                  <a:srgbClr val="FF0000"/>
                </a:solidFill>
              </a:rPr>
              <a:t>from Public-Private Partnerships in China and India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51765" y="935523"/>
            <a:ext cx="3968750" cy="232157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AU" b="1" dirty="0" err="1" smtClean="0">
                <a:latin typeface="+mn-lt"/>
                <a:cs typeface="Times New Roman"/>
              </a:rPr>
              <a:t>Vijaya</a:t>
            </a:r>
            <a:r>
              <a:rPr lang="en-AU" b="1" dirty="0" smtClean="0">
                <a:latin typeface="+mn-lt"/>
                <a:cs typeface="Times New Roman"/>
              </a:rPr>
              <a:t> </a:t>
            </a:r>
            <a:r>
              <a:rPr lang="en-AU" b="1" dirty="0" err="1">
                <a:latin typeface="+mn-lt"/>
                <a:cs typeface="Times New Roman"/>
              </a:rPr>
              <a:t>Bhaskar</a:t>
            </a:r>
            <a:r>
              <a:rPr lang="en-AU" b="1" dirty="0">
                <a:latin typeface="+mn-lt"/>
                <a:cs typeface="Times New Roman"/>
              </a:rPr>
              <a:t> </a:t>
            </a:r>
            <a:r>
              <a:rPr lang="en-AU" b="1" dirty="0" err="1" smtClean="0">
                <a:latin typeface="+mn-lt"/>
                <a:cs typeface="Times New Roman"/>
              </a:rPr>
              <a:t>Marisetty</a:t>
            </a:r>
            <a:endParaRPr lang="en-AU" b="1" dirty="0">
              <a:latin typeface="+mn-lt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AU" b="1" dirty="0" smtClean="0">
                <a:latin typeface="+mn-lt"/>
                <a:cs typeface="Times New Roman"/>
              </a:rPr>
              <a:t>Hong Nhung Dao</a:t>
            </a:r>
          </a:p>
          <a:p>
            <a:pPr algn="ctr">
              <a:lnSpc>
                <a:spcPct val="100000"/>
              </a:lnSpc>
            </a:pPr>
            <a:r>
              <a:rPr lang="en-AU" dirty="0" smtClean="0">
                <a:latin typeface="+mn-lt"/>
                <a:cs typeface="Times New Roman"/>
              </a:rPr>
              <a:t>BITS </a:t>
            </a:r>
            <a:r>
              <a:rPr lang="en-AU" dirty="0" err="1" smtClean="0">
                <a:latin typeface="+mn-lt"/>
                <a:cs typeface="Times New Roman"/>
              </a:rPr>
              <a:t>Pilani</a:t>
            </a:r>
            <a:r>
              <a:rPr lang="en-AU" dirty="0" smtClean="0">
                <a:latin typeface="+mn-lt"/>
                <a:cs typeface="Times New Roman"/>
              </a:rPr>
              <a:t>, Hyderabad Campus</a:t>
            </a:r>
          </a:p>
          <a:p>
            <a:pPr algn="ctr">
              <a:lnSpc>
                <a:spcPct val="100000"/>
              </a:lnSpc>
            </a:pPr>
            <a:r>
              <a:rPr lang="en-AU" dirty="0" smtClean="0">
                <a:latin typeface="+mn-lt"/>
                <a:cs typeface="Times New Roman"/>
              </a:rPr>
              <a:t>RMIT University</a:t>
            </a:r>
          </a:p>
          <a:p>
            <a:pPr algn="ctr">
              <a:lnSpc>
                <a:spcPct val="100000"/>
              </a:lnSpc>
            </a:pPr>
            <a:endParaRPr lang="en-AU" dirty="0" smtClean="0">
              <a:latin typeface="+mn-lt"/>
              <a:cs typeface="Times New Roman"/>
            </a:endParaRPr>
          </a:p>
          <a:p>
            <a:endParaRPr lang="en-AU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26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Regression Discontinuity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5333" y="1056791"/>
            <a:ext cx="2028446" cy="1583477"/>
          </a:xfrm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 smtClean="0"/>
              <a:t>Chinese firms: 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No significant results among 4 groups</a:t>
            </a:r>
          </a:p>
          <a:p>
            <a:endParaRPr lang="en-US" sz="1600" dirty="0"/>
          </a:p>
        </p:txBody>
      </p:sp>
      <p:pic>
        <p:nvPicPr>
          <p:cNvPr id="4" name="Picture 3" descr="Screen Shot 2016-12-08 at 4.56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18" y="3007869"/>
            <a:ext cx="6864282" cy="20716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6-12-08 at 4.56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18" y="846667"/>
            <a:ext cx="6864282" cy="207882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55333" y="3208859"/>
            <a:ext cx="2028446" cy="169419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/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Lucida Grande"/>
              <a:buNone/>
              <a:defRPr sz="20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1pPr>
            <a:lvl2pPr marL="182563" indent="-182563" algn="l" defTabSz="457200" rtl="0" eaLnBrk="1" latinLnBrk="0" hangingPunct="1">
              <a:lnSpc>
                <a:spcPts val="17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400"/>
              </a:spcBef>
              <a:spcAft>
                <a:spcPts val="400"/>
              </a:spcAft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400"/>
              </a:spcBef>
              <a:spcAft>
                <a:spcPts val="400"/>
              </a:spcAft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Indian firms: </a:t>
            </a:r>
          </a:p>
          <a:p>
            <a:r>
              <a:rPr lang="en-US" sz="1400" dirty="0" smtClean="0"/>
              <a:t>Only PPP and politically connected firms experience higher bank lending after the election event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623398" y="3316326"/>
            <a:ext cx="465994" cy="2283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23398" y="4327499"/>
            <a:ext cx="465994" cy="2283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50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846667"/>
            <a:ext cx="8382000" cy="3763433"/>
          </a:xfrm>
        </p:spPr>
        <p:txBody>
          <a:bodyPr/>
          <a:lstStyle/>
          <a:p>
            <a:pPr algn="ctr"/>
            <a:r>
              <a:rPr lang="en-US" sz="1800" b="1" dirty="0" smtClean="0"/>
              <a:t>Regression Discontinuity Design Graph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endParaRPr lang="en-US" sz="1800" b="1" dirty="0" smtClean="0">
              <a:solidFill>
                <a:srgbClr val="FF0000"/>
              </a:solidFill>
            </a:endParaRPr>
          </a:p>
          <a:p>
            <a:endParaRPr lang="en-US" sz="1800" b="1" dirty="0" smtClean="0">
              <a:solidFill>
                <a:srgbClr val="FF0000"/>
              </a:solidFill>
            </a:endParaRPr>
          </a:p>
          <a:p>
            <a:endParaRPr lang="en-US" sz="1800" b="1" dirty="0" smtClean="0">
              <a:solidFill>
                <a:srgbClr val="FF0000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400" y="452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China PPP politically connec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726920"/>
            <a:ext cx="3365500" cy="2454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ndia PPP political connec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1726920"/>
            <a:ext cx="3365500" cy="24549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32000" y="124986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China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5900" y="1249866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India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7400" y="3037245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3.014*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67421" y="316346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-0.916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78000" y="4400550"/>
            <a:ext cx="5880100" cy="4191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In India, politically 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connected </a:t>
            </a:r>
            <a:r>
              <a:rPr lang="en-US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firms benefit 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more through higher bank loans when the incumbent party or leaders regain their seats in the Government.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4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21160" y="1552405"/>
            <a:ext cx="4111374" cy="2476518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800" b="1" dirty="0" smtClean="0"/>
              <a:t>Robustness Tests: </a:t>
            </a:r>
          </a:p>
          <a:p>
            <a:r>
              <a:rPr lang="en-US" sz="1400" dirty="0" smtClean="0"/>
              <a:t>How </a:t>
            </a:r>
            <a:r>
              <a:rPr lang="en-US" sz="1400" dirty="0"/>
              <a:t>higher bank lending (resulting from engaging in PPP projects and political connections) influences firm level credit </a:t>
            </a:r>
            <a:r>
              <a:rPr lang="en-US" sz="1400" dirty="0" smtClean="0"/>
              <a:t>risk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he </a:t>
            </a:r>
            <a:r>
              <a:rPr lang="en-US" sz="1400" dirty="0"/>
              <a:t>Indian PPP firms with political connections allocate higher bank lending to low-growth firms that have higher probability of default. This lends support </a:t>
            </a:r>
            <a:r>
              <a:rPr lang="en-US" sz="1400" dirty="0" smtClean="0"/>
              <a:t>to the </a:t>
            </a:r>
            <a:r>
              <a:rPr lang="en-US" sz="1400" dirty="0"/>
              <a:t>PCH in India. </a:t>
            </a:r>
          </a:p>
          <a:p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0400" y="452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creen Shot 2016-12-08 at 5.56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00" y="561837"/>
            <a:ext cx="3041100" cy="43920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175120" y="4180073"/>
            <a:ext cx="511680" cy="2649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60896" y="4180073"/>
            <a:ext cx="511680" cy="2649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0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1068898"/>
            <a:ext cx="2421344" cy="3509836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800" b="1" dirty="0" smtClean="0"/>
              <a:t>Robustness Tests: 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Using </a:t>
            </a:r>
            <a:r>
              <a:rPr lang="en-US" sz="1400" dirty="0">
                <a:latin typeface="Times New Roman"/>
                <a:cs typeface="Times New Roman"/>
              </a:rPr>
              <a:t>RDD and the election event as the exogenous shock to re examine the effect of political connection on firms’ credit risk </a:t>
            </a:r>
          </a:p>
          <a:p>
            <a:r>
              <a:rPr lang="en-US" sz="1400" dirty="0" smtClean="0"/>
              <a:t>Only the Indian </a:t>
            </a:r>
            <a:r>
              <a:rPr lang="en-US" sz="1400" dirty="0"/>
              <a:t>PPP and politically connected firms experience higher </a:t>
            </a:r>
            <a:r>
              <a:rPr lang="en-US" sz="1400" dirty="0" smtClean="0"/>
              <a:t>credit risk </a:t>
            </a:r>
            <a:r>
              <a:rPr lang="en-US" sz="1400" dirty="0"/>
              <a:t>after the election </a:t>
            </a:r>
            <a:r>
              <a:rPr lang="en-US" sz="1400" dirty="0" smtClean="0"/>
              <a:t>event.</a:t>
            </a:r>
            <a:r>
              <a:rPr lang="en-US" sz="1400" dirty="0"/>
              <a:t> This further supports the negative effect of bank lending in the Indian market. </a:t>
            </a:r>
          </a:p>
          <a:p>
            <a:endParaRPr lang="en-US" sz="1400" dirty="0"/>
          </a:p>
          <a:p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0400" y="452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31062" y="4297181"/>
            <a:ext cx="511680" cy="2649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75120" y="4313794"/>
            <a:ext cx="511680" cy="2649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Screen Shot 2016-12-08 at 5.27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84" y="3027141"/>
            <a:ext cx="6466816" cy="2140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creen Shot 2016-12-08 at 5.27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84" y="778825"/>
            <a:ext cx="6466816" cy="20707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915785" y="3398547"/>
            <a:ext cx="575640" cy="1827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15785" y="4402242"/>
            <a:ext cx="575640" cy="1827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9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Main Findings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751417"/>
            <a:ext cx="8229600" cy="421461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P</a:t>
            </a:r>
            <a:r>
              <a:rPr lang="en-US" sz="1400" dirty="0" smtClean="0"/>
              <a:t>olitically </a:t>
            </a:r>
            <a:r>
              <a:rPr lang="en-US" sz="1400" dirty="0"/>
              <a:t>connected PPP firms, on average have higher access to bank loans compared to competing and matched non-PPP firms 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Chinese PPP projects with political connections, receive significantly higher bank loans for more productive </a:t>
            </a:r>
            <a:r>
              <a:rPr lang="en-US" sz="1400" dirty="0" smtClean="0"/>
              <a:t>firms (</a:t>
            </a:r>
            <a:r>
              <a:rPr lang="en-US" sz="1400" dirty="0"/>
              <a:t>compared to non-PPP politically connected </a:t>
            </a:r>
            <a:r>
              <a:rPr lang="en-US" sz="1400" dirty="0" smtClean="0"/>
              <a:t>firms), while in India, there no marked differences.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PPP firms that have political connections, overinvest mainly in the Indian market and not in the Chinese market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In India, firms that </a:t>
            </a:r>
            <a:r>
              <a:rPr lang="en-US" sz="1400" dirty="0"/>
              <a:t>are politically connected, benefit more through higher bank loans when the incumbent party or leaders regain their seats in the Government 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</a:t>
            </a:r>
            <a:r>
              <a:rPr lang="en-US" sz="1400" dirty="0" smtClean="0"/>
              <a:t>he </a:t>
            </a:r>
            <a:r>
              <a:rPr lang="en-US" sz="1400" dirty="0"/>
              <a:t>probability of default significantly increases for Indian PPPs that overinvest </a:t>
            </a:r>
            <a:endParaRPr lang="en-US" sz="1400" dirty="0" smtClean="0"/>
          </a:p>
          <a:p>
            <a:r>
              <a:rPr lang="en-US" sz="1400" i="1" dirty="0" smtClean="0"/>
              <a:t>&gt;&gt;&gt; </a:t>
            </a:r>
            <a:r>
              <a:rPr lang="en-US" sz="1400" i="1" dirty="0"/>
              <a:t>Our results suggest </a:t>
            </a:r>
            <a:r>
              <a:rPr lang="en-US" sz="1400" i="1" dirty="0" smtClean="0"/>
              <a:t>that: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P</a:t>
            </a:r>
            <a:r>
              <a:rPr lang="en-US" sz="1400" dirty="0" smtClean="0"/>
              <a:t>olitical </a:t>
            </a:r>
            <a:r>
              <a:rPr lang="en-US" sz="1400" dirty="0"/>
              <a:t>connections help nation building in </a:t>
            </a:r>
            <a:r>
              <a:rPr lang="en-US" sz="1400" dirty="0" smtClean="0"/>
              <a:t>China (supporting the Social Lending Hypothesis).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P</a:t>
            </a:r>
            <a:r>
              <a:rPr lang="en-US" sz="1400" dirty="0" smtClean="0"/>
              <a:t>olitical </a:t>
            </a:r>
            <a:r>
              <a:rPr lang="en-US" sz="1400" dirty="0"/>
              <a:t>connections deter nation building in </a:t>
            </a:r>
            <a:r>
              <a:rPr lang="en-US" sz="1400" dirty="0" smtClean="0"/>
              <a:t>India</a:t>
            </a:r>
            <a:r>
              <a:rPr lang="en-US" sz="1400" dirty="0"/>
              <a:t> </a:t>
            </a:r>
            <a:r>
              <a:rPr lang="en-US" sz="1400" dirty="0" smtClean="0"/>
              <a:t>(</a:t>
            </a:r>
            <a:r>
              <a:rPr lang="en-US" sz="1400" dirty="0"/>
              <a:t>supporting the </a:t>
            </a:r>
            <a:r>
              <a:rPr lang="en-US" sz="1400" dirty="0" smtClean="0"/>
              <a:t>Political Corruption </a:t>
            </a:r>
            <a:r>
              <a:rPr lang="en-US" sz="1400" dirty="0"/>
              <a:t>Hypothesis).</a:t>
            </a:r>
          </a:p>
          <a:p>
            <a:endParaRPr lang="en-US" sz="1400" dirty="0"/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147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Contents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2852" y="852833"/>
            <a:ext cx="4684831" cy="388571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dirty="0" smtClean="0"/>
              <a:t>What is Public-Private Partnership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Research Motivation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Research Methodology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Results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Research Main Findings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13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Public-Private Partnership?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7130" y="2211713"/>
            <a:ext cx="2262622" cy="851297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Public-Private </a:t>
            </a:r>
          </a:p>
          <a:p>
            <a:pPr algn="ctr"/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Partnership (PPP)</a:t>
            </a:r>
            <a:endParaRPr lang="en-US" sz="2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30361240"/>
              </p:ext>
            </p:extLst>
          </p:nvPr>
        </p:nvGraphicFramePr>
        <p:xfrm>
          <a:off x="2991695" y="910167"/>
          <a:ext cx="5695105" cy="3397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297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Motivation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199" y="846667"/>
            <a:ext cx="8552027" cy="429683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AU" sz="1600" dirty="0" smtClean="0"/>
              <a:t>Existing literature on political connections and external financing do not support altruistic Social lending Hypothesis (SLH)</a:t>
            </a:r>
            <a:r>
              <a:rPr lang="en-AU" sz="1600" smtClean="0"/>
              <a:t>, </a:t>
            </a:r>
            <a:r>
              <a:rPr lang="en-AU" sz="1600" smtClean="0"/>
              <a:t>it supports </a:t>
            </a:r>
            <a:r>
              <a:rPr lang="en-AU" sz="1600" dirty="0" smtClean="0"/>
              <a:t>mainly Political Corruption Hypothesis (PCH) </a:t>
            </a:r>
          </a:p>
          <a:p>
            <a:pPr marL="1246187" lvl="2" indent="-2857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AU" sz="1400" dirty="0" err="1">
                <a:latin typeface="Times New Roman"/>
                <a:cs typeface="Times New Roman"/>
              </a:rPr>
              <a:t>Mian</a:t>
            </a:r>
            <a:r>
              <a:rPr lang="en-AU" sz="1400" dirty="0">
                <a:latin typeface="Times New Roman"/>
                <a:cs typeface="Times New Roman"/>
              </a:rPr>
              <a:t> and </a:t>
            </a:r>
            <a:r>
              <a:rPr lang="en-AU" sz="1400" dirty="0" err="1">
                <a:latin typeface="Times New Roman"/>
                <a:cs typeface="Times New Roman"/>
              </a:rPr>
              <a:t>Khwaja</a:t>
            </a:r>
            <a:r>
              <a:rPr lang="en-AU" sz="1400" dirty="0">
                <a:latin typeface="Times New Roman"/>
                <a:cs typeface="Times New Roman"/>
              </a:rPr>
              <a:t> (2004) present direct evidence </a:t>
            </a:r>
            <a:r>
              <a:rPr lang="en-AU" sz="1400" dirty="0" smtClean="0">
                <a:latin typeface="Times New Roman"/>
                <a:cs typeface="Times New Roman"/>
              </a:rPr>
              <a:t>against the SLH</a:t>
            </a:r>
          </a:p>
          <a:p>
            <a:pPr marL="1246187" lvl="2" indent="-2857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AU" sz="1400" dirty="0" smtClean="0">
                <a:latin typeface="Times New Roman"/>
                <a:cs typeface="Times New Roman"/>
              </a:rPr>
              <a:t>The </a:t>
            </a:r>
            <a:r>
              <a:rPr lang="en-AU" sz="1400" dirty="0">
                <a:latin typeface="Times New Roman"/>
                <a:cs typeface="Times New Roman"/>
              </a:rPr>
              <a:t>misuse of such connections for private benefits of private sector firms (Cole (2009); </a:t>
            </a:r>
            <a:r>
              <a:rPr lang="en-AU" sz="1400" dirty="0" err="1">
                <a:latin typeface="Times New Roman"/>
                <a:cs typeface="Times New Roman"/>
              </a:rPr>
              <a:t>Dinc</a:t>
            </a:r>
            <a:r>
              <a:rPr lang="en-AU" sz="1400" dirty="0">
                <a:latin typeface="Times New Roman"/>
                <a:cs typeface="Times New Roman"/>
              </a:rPr>
              <a:t> ̧ (2005); </a:t>
            </a:r>
            <a:r>
              <a:rPr lang="en-AU" sz="1400" dirty="0" err="1">
                <a:latin typeface="Times New Roman"/>
                <a:cs typeface="Times New Roman"/>
              </a:rPr>
              <a:t>Sapienza</a:t>
            </a:r>
            <a:r>
              <a:rPr lang="en-AU" sz="1400" dirty="0">
                <a:latin typeface="Times New Roman"/>
                <a:cs typeface="Times New Roman"/>
              </a:rPr>
              <a:t> (2004)) </a:t>
            </a:r>
          </a:p>
          <a:p>
            <a:pPr marL="285750" indent="-285750">
              <a:buFont typeface="Arial"/>
              <a:buChar char="•"/>
            </a:pPr>
            <a:r>
              <a:rPr lang="en-AU" sz="1600" dirty="0" smtClean="0"/>
              <a:t>Existing evidence tests SLH by using general corporate lending by banks (</a:t>
            </a:r>
            <a:r>
              <a:rPr lang="en-AU" sz="1600" dirty="0" err="1" smtClean="0"/>
              <a:t>Mian</a:t>
            </a:r>
            <a:r>
              <a:rPr lang="en-AU" sz="1600" dirty="0" smtClean="0"/>
              <a:t> and </a:t>
            </a:r>
            <a:r>
              <a:rPr lang="en-AU" sz="1600" dirty="0" err="1" smtClean="0"/>
              <a:t>Khwaja</a:t>
            </a:r>
            <a:r>
              <a:rPr lang="en-AU" sz="1600" dirty="0" smtClean="0"/>
              <a:t> (2004)) that are not directly aligned with national building objectives </a:t>
            </a:r>
          </a:p>
          <a:p>
            <a:pPr marL="285750" indent="-285750">
              <a:buFont typeface="Arial"/>
              <a:buChar char="•"/>
            </a:pPr>
            <a:r>
              <a:rPr lang="en-AU" sz="1600" dirty="0" smtClean="0"/>
              <a:t>Political connections might work better in nation building private sector projects as there is a clear alignment and incentives for the ruling party to complete PPPs </a:t>
            </a:r>
          </a:p>
          <a:p>
            <a:pPr marL="285750" indent="-285750">
              <a:buFont typeface="Arial"/>
              <a:buChar char="•"/>
            </a:pPr>
            <a:r>
              <a:rPr lang="en-AU" sz="1600" dirty="0" smtClean="0"/>
              <a:t>We </a:t>
            </a:r>
            <a:r>
              <a:rPr lang="en-AU" sz="1600" dirty="0"/>
              <a:t>use China and India based PPP contracts, that provide an ideal setting to test the </a:t>
            </a:r>
            <a:r>
              <a:rPr lang="en-AU" sz="1600" dirty="0" smtClean="0"/>
              <a:t>SLH</a:t>
            </a:r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b="1" dirty="0" smtClean="0"/>
          </a:p>
          <a:p>
            <a:pPr marL="285750" indent="-285750">
              <a:buFont typeface="Arial"/>
              <a:buChar char="•"/>
            </a:pP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0400" y="452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2511" y="4059535"/>
            <a:ext cx="2018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0089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1.Whether </a:t>
            </a:r>
            <a:r>
              <a:rPr lang="en-US" dirty="0"/>
              <a:t>h</a:t>
            </a:r>
            <a:r>
              <a:rPr lang="en-US" dirty="0" smtClean="0"/>
              <a:t>igher political connections provide better access to bank loans for  PPP engaged firms?</a:t>
            </a:r>
          </a:p>
          <a:p>
            <a:endParaRPr lang="en-US" dirty="0" smtClean="0"/>
          </a:p>
          <a:p>
            <a:r>
              <a:rPr lang="en-US" dirty="0" smtClean="0"/>
              <a:t>2. Whether politically influenced bank loans utilized for high growth investments?</a:t>
            </a:r>
          </a:p>
          <a:p>
            <a:endParaRPr lang="en-US" dirty="0" smtClean="0"/>
          </a:p>
          <a:p>
            <a:r>
              <a:rPr lang="en-US" dirty="0" smtClean="0"/>
              <a:t>3. Whether political connections reduce firm level credit risk?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31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Methodology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199" y="846667"/>
            <a:ext cx="8552027" cy="408093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169 and 215 firm-year observations for China (1986-2012) and India (1991-2013)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Data on Bank loans, insider ownership, political connections from annual reports, private firms’ website, Thomson Reuters </a:t>
            </a:r>
            <a:r>
              <a:rPr lang="en-US" sz="1600" dirty="0" err="1" smtClean="0"/>
              <a:t>Eikon</a:t>
            </a:r>
            <a:r>
              <a:rPr lang="en-US" sz="1600" dirty="0" smtClean="0"/>
              <a:t>, India’s bicameral Parliament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Heckman two-stage model to circumvent </a:t>
            </a:r>
            <a:r>
              <a:rPr lang="en-US" sz="1600" dirty="0" err="1" smtClean="0"/>
              <a:t>endogeneity</a:t>
            </a:r>
            <a:r>
              <a:rPr lang="en-US" sz="1600" dirty="0" smtClean="0"/>
              <a:t> issues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endParaRPr lang="en-US" sz="1600" b="1" dirty="0" smtClean="0"/>
          </a:p>
          <a:p>
            <a:pPr marL="285750" indent="-285750">
              <a:buFont typeface="Arial"/>
              <a:buChar char="•"/>
            </a:pPr>
            <a:endParaRPr lang="en-US" sz="1600" b="1" dirty="0"/>
          </a:p>
        </p:txBody>
      </p:sp>
      <p:pic>
        <p:nvPicPr>
          <p:cNvPr id="10" name="Picture 9" descr="Screen Shot 2016-06-08 at 2.54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6" y="3184400"/>
            <a:ext cx="5587486" cy="659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Screen Shot 2016-06-08 at 2.53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6" y="2364727"/>
            <a:ext cx="5587486" cy="6465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0400" y="452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2511" y="4059535"/>
            <a:ext cx="2018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2511" y="2366251"/>
            <a:ext cx="2591489" cy="1477328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PPP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- a dummy variable </a:t>
            </a:r>
          </a:p>
          <a:p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(1 for PPP firms, 0 for matched non-PPP firms)</a:t>
            </a:r>
          </a:p>
          <a:p>
            <a:r>
              <a:rPr lang="en-US" sz="1000" b="1" i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Bank loans/sales 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– total short term and long term bank loans divided by sales</a:t>
            </a:r>
          </a:p>
          <a:p>
            <a:r>
              <a:rPr lang="en-US" sz="1000" b="1" i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Political connection 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-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a dummy variable 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(1 if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chairman and executive directors being former or current 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officers in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the 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government,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the parliament and the 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military)</a:t>
            </a:r>
          </a:p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Chen et al, 2013; Heckman, 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1976</a:t>
            </a:r>
          </a:p>
        </p:txBody>
      </p:sp>
    </p:spTree>
    <p:extLst>
      <p:ext uri="{BB962C8B-B14F-4D97-AF65-F5344CB8AC3E}">
        <p14:creationId xmlns:p14="http://schemas.microsoft.com/office/powerpoint/2010/main" val="9982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Methodology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457" y="871106"/>
            <a:ext cx="4211882" cy="2746702"/>
          </a:xfrm>
          <a:ln>
            <a:solidFill>
              <a:srgbClr val="000000"/>
            </a:solidFill>
          </a:ln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600" dirty="0"/>
              <a:t>Slope differences to explore overinvestment</a:t>
            </a:r>
          </a:p>
          <a:p>
            <a:endParaRPr lang="en-US" sz="1600" dirty="0"/>
          </a:p>
        </p:txBody>
      </p:sp>
      <p:pic>
        <p:nvPicPr>
          <p:cNvPr id="4" name="Picture 3" descr="simplelinearrdset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59" y="1474074"/>
            <a:ext cx="3029145" cy="1752261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4806140" y="868135"/>
            <a:ext cx="4211882" cy="2749673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/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Lucida Grande"/>
              <a:buNone/>
              <a:defRPr sz="20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1pPr>
            <a:lvl2pPr marL="182563" indent="-182563" algn="l" defTabSz="457200" rtl="0" eaLnBrk="1" latinLnBrk="0" hangingPunct="1">
              <a:lnSpc>
                <a:spcPts val="17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400"/>
              </a:spcBef>
              <a:spcAft>
                <a:spcPts val="400"/>
              </a:spcAft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400"/>
              </a:spcBef>
              <a:spcAft>
                <a:spcPts val="400"/>
              </a:spcAft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 smtClean="0"/>
              <a:t>Regression Discontinuity Design (RDD) as an identification strategy</a:t>
            </a:r>
          </a:p>
          <a:p>
            <a:endParaRPr lang="en-US" dirty="0"/>
          </a:p>
        </p:txBody>
      </p:sp>
      <p:pic>
        <p:nvPicPr>
          <p:cNvPr id="6" name="Picture 5" descr="bankloangra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0" y="1474074"/>
            <a:ext cx="3243344" cy="1752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7362" y="3162384"/>
            <a:ext cx="2985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Y: Bank loans/sales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X: Normalized PPP investment years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74457" y="3662042"/>
            <a:ext cx="8743565" cy="139394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/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Lucida Grande"/>
              <a:buNone/>
              <a:defRPr sz="20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1pPr>
            <a:lvl2pPr marL="182563" indent="-182563" algn="l" defTabSz="457200" rtl="0" eaLnBrk="1" latinLnBrk="0" hangingPunct="1">
              <a:lnSpc>
                <a:spcPts val="17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400"/>
              </a:spcBef>
              <a:spcAft>
                <a:spcPts val="400"/>
              </a:spcAft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400"/>
              </a:spcBef>
              <a:spcAft>
                <a:spcPts val="400"/>
              </a:spcAft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1600" dirty="0" smtClean="0"/>
              <a:t>Robustness tests:</a:t>
            </a:r>
          </a:p>
          <a:p>
            <a:pPr marL="525463" lvl="1" indent="-342900"/>
            <a:r>
              <a:rPr lang="en-US" sz="1400" dirty="0">
                <a:latin typeface="Times New Roman"/>
                <a:cs typeface="Times New Roman"/>
              </a:rPr>
              <a:t>H</a:t>
            </a:r>
            <a:r>
              <a:rPr lang="en-US" sz="1400" dirty="0" smtClean="0">
                <a:latin typeface="Times New Roman"/>
                <a:cs typeface="Times New Roman"/>
              </a:rPr>
              <a:t>ow </a:t>
            </a:r>
            <a:r>
              <a:rPr lang="en-US" sz="1400" dirty="0">
                <a:latin typeface="Times New Roman"/>
                <a:cs typeface="Times New Roman"/>
              </a:rPr>
              <a:t>higher bank </a:t>
            </a:r>
            <a:r>
              <a:rPr lang="en-US" sz="1400" dirty="0" smtClean="0">
                <a:latin typeface="Times New Roman"/>
                <a:cs typeface="Times New Roman"/>
              </a:rPr>
              <a:t>lending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(resulting </a:t>
            </a:r>
            <a:r>
              <a:rPr lang="en-US" sz="1400" dirty="0">
                <a:latin typeface="Times New Roman"/>
                <a:cs typeface="Times New Roman"/>
              </a:rPr>
              <a:t>from engaging in PPP projects and political </a:t>
            </a:r>
            <a:r>
              <a:rPr lang="en-US" sz="1400" dirty="0" smtClean="0">
                <a:latin typeface="Times New Roman"/>
                <a:cs typeface="Times New Roman"/>
              </a:rPr>
              <a:t>connections) influences </a:t>
            </a:r>
            <a:r>
              <a:rPr lang="en-US" sz="1400" dirty="0">
                <a:latin typeface="Times New Roman"/>
                <a:cs typeface="Times New Roman"/>
              </a:rPr>
              <a:t>firm level credit risk. </a:t>
            </a:r>
          </a:p>
          <a:p>
            <a:pPr marL="525463" lvl="1" indent="-342900"/>
            <a:r>
              <a:rPr lang="en-US" sz="1400" dirty="0" smtClean="0">
                <a:latin typeface="Times New Roman"/>
                <a:cs typeface="Times New Roman"/>
              </a:rPr>
              <a:t>Using RDD and the </a:t>
            </a:r>
            <a:r>
              <a:rPr lang="en-US" sz="1400" dirty="0">
                <a:latin typeface="Times New Roman"/>
                <a:cs typeface="Times New Roman"/>
              </a:rPr>
              <a:t>election event as the exogenous shock to re examine the effect of political connection on firms’ credit risk </a:t>
            </a:r>
          </a:p>
          <a:p>
            <a:pPr marL="525463" lvl="1" indent="-342900"/>
            <a:endParaRPr lang="en-US" sz="1400" dirty="0" smtClean="0">
              <a:latin typeface="Times New Roman"/>
              <a:cs typeface="Times New Roman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976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748447"/>
            <a:ext cx="8382000" cy="4080933"/>
          </a:xfrm>
        </p:spPr>
        <p:txBody>
          <a:bodyPr/>
          <a:lstStyle/>
          <a:p>
            <a:pPr algn="ctr"/>
            <a:r>
              <a:rPr lang="en-US" sz="1800" b="1" dirty="0" smtClean="0"/>
              <a:t>Role of Political Connection on Bank Lending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0400" y="452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Screen Shot 2016-12-08 at 5.16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29" y="1284646"/>
            <a:ext cx="7636371" cy="35447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485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748447"/>
            <a:ext cx="8382000" cy="4080933"/>
          </a:xfrm>
        </p:spPr>
        <p:txBody>
          <a:bodyPr/>
          <a:lstStyle/>
          <a:p>
            <a:pPr algn="ctr"/>
            <a:r>
              <a:rPr lang="en-US" sz="1800" b="1" dirty="0" smtClean="0"/>
              <a:t>Heckman two-stage models – Slope differences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0400" y="452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44256"/>
              </p:ext>
            </p:extLst>
          </p:nvPr>
        </p:nvGraphicFramePr>
        <p:xfrm>
          <a:off x="457200" y="1150047"/>
          <a:ext cx="8356600" cy="395997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119923"/>
                <a:gridCol w="936628"/>
                <a:gridCol w="886303"/>
                <a:gridCol w="822946"/>
                <a:gridCol w="1028700"/>
                <a:gridCol w="787400"/>
                <a:gridCol w="774700"/>
              </a:tblGrid>
              <a:tr h="445142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Stage</a:t>
                      </a:r>
                      <a:r>
                        <a:rPr lang="en-US" sz="12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1. The </a:t>
                      </a:r>
                      <a:r>
                        <a:rPr lang="en-US" sz="1200" b="1" dirty="0" err="1" smtClean="0">
                          <a:latin typeface="Times New Roman"/>
                          <a:cs typeface="Times New Roman"/>
                        </a:rPr>
                        <a:t>probit</a:t>
                      </a:r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 estimate of PPPs</a:t>
                      </a:r>
                    </a:p>
                    <a:p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Y=PPP dummy</a:t>
                      </a:r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China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(n=288)</a:t>
                      </a:r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India</a:t>
                      </a:r>
                    </a:p>
                    <a:p>
                      <a:pPr algn="ctr"/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(n=348)</a:t>
                      </a:r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19098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Political connection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0.303*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0.086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445142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latin typeface="Times New Roman"/>
                          <a:cs typeface="Times New Roman"/>
                        </a:rPr>
                        <a:t>Control variables (Leverage, Size, Age, Tobin’s q, Industry effects…)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623199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Stage 2: The effects</a:t>
                      </a:r>
                      <a:r>
                        <a:rPr lang="en-US" sz="1200" b="1" baseline="0" dirty="0" smtClean="0">
                          <a:latin typeface="Times New Roman"/>
                          <a:cs typeface="Times New Roman"/>
                        </a:rPr>
                        <a:t> of PPP &amp; Political connections on Bank loans</a:t>
                      </a:r>
                    </a:p>
                    <a:p>
                      <a:r>
                        <a:rPr lang="en-US" sz="1200" b="1" baseline="0" dirty="0" smtClean="0">
                          <a:latin typeface="Times New Roman"/>
                          <a:cs typeface="Times New Roman"/>
                        </a:rPr>
                        <a:t>Y= Bank loans/sales</a:t>
                      </a:r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All sample</a:t>
                      </a:r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High-q</a:t>
                      </a:r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Low-q</a:t>
                      </a:r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All  sample</a:t>
                      </a:r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High-q</a:t>
                      </a:r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Low-q</a:t>
                      </a:r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</a:tr>
              <a:tr h="3615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latin typeface="Times New Roman"/>
                          <a:cs typeface="Times New Roman"/>
                        </a:rPr>
                        <a:t>PPP* Political connection</a:t>
                      </a:r>
                      <a:endParaRPr lang="en-US" sz="1200" b="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1.807** </a:t>
                      </a:r>
                      <a:endParaRPr lang="en-US" sz="12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2.643***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0.949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7.911***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8.646**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8.228**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62319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Other</a:t>
                      </a:r>
                      <a:r>
                        <a:rPr lang="en-US" sz="1200" baseline="0" dirty="0" smtClean="0">
                          <a:latin typeface="Times New Roman"/>
                          <a:cs typeface="Times New Roman"/>
                        </a:rPr>
                        <a:t> variables (PPP, Political connection dummy, Firm control, Mills’ ration, Industry effects…)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3615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Slope</a:t>
                      </a:r>
                      <a:r>
                        <a:rPr lang="en-US" sz="1200" b="1" baseline="0" dirty="0" smtClean="0">
                          <a:latin typeface="Times New Roman"/>
                          <a:cs typeface="Times New Roman"/>
                        </a:rPr>
                        <a:t> Differences - Overinvestment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615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(Pol &amp; high q ) – (Non-pol</a:t>
                      </a:r>
                      <a:r>
                        <a:rPr lang="en-US" sz="1200" b="0" baseline="0" dirty="0" smtClean="0">
                          <a:latin typeface="Times New Roman"/>
                          <a:cs typeface="Times New Roman"/>
                        </a:rPr>
                        <a:t> &amp; high q)</a:t>
                      </a:r>
                      <a:endParaRPr lang="en-US" sz="1200" b="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1.799*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4.946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</a:tr>
              <a:tr h="3615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(Pol &amp; low q ) – (Non-pol</a:t>
                      </a:r>
                      <a:r>
                        <a:rPr lang="en-US" sz="1200" b="0" baseline="0" dirty="0" smtClean="0">
                          <a:latin typeface="Times New Roman"/>
                          <a:cs typeface="Times New Roman"/>
                        </a:rPr>
                        <a:t> &amp; low q)</a:t>
                      </a:r>
                      <a:endParaRPr lang="en-US" sz="1200" b="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1.668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/>
                          <a:cs typeface="Times New Roman"/>
                        </a:rPr>
                        <a:t>9.978*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12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PT template WIDE Avant-Garde">
  <a:themeElements>
    <a:clrScheme name="Custom 2">
      <a:dk1>
        <a:srgbClr val="000000"/>
      </a:dk1>
      <a:lt1>
        <a:srgbClr val="DC291E"/>
      </a:lt1>
      <a:dk2>
        <a:srgbClr val="000000"/>
      </a:dk2>
      <a:lt2>
        <a:srgbClr val="FFFFFF"/>
      </a:lt2>
      <a:accent1>
        <a:srgbClr val="DC291E"/>
      </a:accent1>
      <a:accent2>
        <a:srgbClr val="000000"/>
      </a:accent2>
      <a:accent3>
        <a:srgbClr val="DC291E"/>
      </a:accent3>
      <a:accent4>
        <a:srgbClr val="000000"/>
      </a:accent4>
      <a:accent5>
        <a:srgbClr val="DC291E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28015</TotalTime>
  <Words>989</Words>
  <Application>Microsoft Macintosh PowerPoint</Application>
  <PresentationFormat>On-screen Show (16:9)</PresentationFormat>
  <Paragraphs>134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PPT template WIDE Avant-Garde</vt:lpstr>
      <vt:lpstr>Can Political Connections Help Nation Building in Emerging Markets? Evidence from Public-Private Partnerships in China and India </vt:lpstr>
      <vt:lpstr>Contents  </vt:lpstr>
      <vt:lpstr>What is Public-Private Partnership?  </vt:lpstr>
      <vt:lpstr>Research Motivation</vt:lpstr>
      <vt:lpstr>Questions</vt:lpstr>
      <vt:lpstr>Research Methodology</vt:lpstr>
      <vt:lpstr>Research Methodology</vt:lpstr>
      <vt:lpstr>Results </vt:lpstr>
      <vt:lpstr>Results </vt:lpstr>
      <vt:lpstr>Results: Regression Discontinuity Design</vt:lpstr>
      <vt:lpstr>Results</vt:lpstr>
      <vt:lpstr>Results </vt:lpstr>
      <vt:lpstr>Results </vt:lpstr>
      <vt:lpstr>Research Main Findings</vt:lpstr>
    </vt:vector>
  </TitlesOfParts>
  <Company>RMIT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Prue Lamont</dc:creator>
  <cp:lastModifiedBy>RMIT University</cp:lastModifiedBy>
  <cp:revision>236</cp:revision>
  <dcterms:created xsi:type="dcterms:W3CDTF">2015-05-13T02:14:05Z</dcterms:created>
  <dcterms:modified xsi:type="dcterms:W3CDTF">2016-12-16T10:33:22Z</dcterms:modified>
</cp:coreProperties>
</file>